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5"/>
  </p:notesMasterIdLst>
  <p:sldIdLst>
    <p:sldId id="256" r:id="rId3"/>
    <p:sldId id="448" r:id="rId4"/>
    <p:sldId id="449" r:id="rId5"/>
    <p:sldId id="450" r:id="rId6"/>
    <p:sldId id="451" r:id="rId7"/>
    <p:sldId id="452" r:id="rId8"/>
    <p:sldId id="453" r:id="rId9"/>
    <p:sldId id="454" r:id="rId10"/>
    <p:sldId id="455" r:id="rId11"/>
    <p:sldId id="459" r:id="rId12"/>
    <p:sldId id="456" r:id="rId13"/>
    <p:sldId id="460" r:id="rId14"/>
    <p:sldId id="463" r:id="rId15"/>
    <p:sldId id="464" r:id="rId16"/>
    <p:sldId id="465" r:id="rId17"/>
    <p:sldId id="466" r:id="rId18"/>
    <p:sldId id="461" r:id="rId19"/>
    <p:sldId id="462" r:id="rId20"/>
    <p:sldId id="467" r:id="rId21"/>
    <p:sldId id="468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702" r:id="rId44"/>
  </p:sldIdLst>
  <p:sldSz cx="9144000" cy="6858000" type="screen4x3"/>
  <p:notesSz cx="6669088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74">
          <p15:clr>
            <a:srgbClr val="A4A3A4"/>
          </p15:clr>
        </p15:guide>
        <p15:guide id="2" pos="216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1" autoAdjust="0"/>
    <p:restoredTop sz="87143" autoAdjust="0"/>
  </p:normalViewPr>
  <p:slideViewPr>
    <p:cSldViewPr>
      <p:cViewPr>
        <p:scale>
          <a:sx n="108" d="100"/>
          <a:sy n="108" d="100"/>
        </p:scale>
        <p:origin x="2328" y="248"/>
      </p:cViewPr>
      <p:guideLst>
        <p:guide orient="horz" pos="2874"/>
        <p:guide pos="216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201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889938" cy="4986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777993" y="1"/>
            <a:ext cx="2889938" cy="4986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BE84A-49C0-4C58-98E2-F487FF3A3892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01725" y="1241425"/>
            <a:ext cx="4465638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66909" y="4777197"/>
            <a:ext cx="5335270" cy="39086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010"/>
            <a:ext cx="2889938" cy="4986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777993" y="9428010"/>
            <a:ext cx="2889938" cy="4986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712C7-71DD-48B0-87D8-BC665B3FB6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3606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752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215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814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894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104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9197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324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342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914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477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830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712C7-71DD-48B0-87D8-BC665B3FB6C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343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712C7-71DD-48B0-87D8-BC665B3FB6C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3716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712C7-71DD-48B0-87D8-BC665B3FB6C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8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712C7-71DD-48B0-87D8-BC665B3FB6C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6274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712C7-71DD-48B0-87D8-BC665B3FB6C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689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712C7-71DD-48B0-87D8-BC665B3FB6C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8784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4519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8938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692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252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26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8274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4616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950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190" dirty="0"/>
              <a:t>3-­‐Nov-­‐14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Fei-Fei</a:t>
            </a:r>
            <a:r>
              <a:rPr spc="-95" dirty="0"/>
              <a:t> </a:t>
            </a:r>
            <a:r>
              <a:rPr spc="-15" dirty="0"/>
              <a:t>Li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Lecture </a:t>
            </a:r>
            <a:r>
              <a:rPr spc="50" dirty="0"/>
              <a:t>13</a:t>
            </a:r>
            <a:r>
              <a:rPr spc="-135" dirty="0"/>
              <a:t> </a:t>
            </a:r>
            <a:r>
              <a:rPr spc="-20" dirty="0"/>
              <a:t>-</a:t>
            </a:r>
            <a:fld id="{81D60167-4931-47E6-BA6A-407CBD079E47}" type="slidenum">
              <a:rPr sz="2700" spc="-30" baseline="3086" dirty="0">
                <a:latin typeface="Calibri"/>
                <a:cs typeface="Calibri"/>
              </a:rPr>
              <a:t>‹#›</a:t>
            </a:fld>
            <a:endParaRPr sz="2700" baseline="308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911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7A7618-506D-47E0-8292-4FEB1F3825A2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29A0B5-0824-45B4-89D9-E541E7346A51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0919A9-C2E4-4626-AE07-2D5B9A632E0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6F560B-C28C-42ED-90BC-D65EC6A232CA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7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9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FE00DA-22E1-401F-94DF-FCE00140F255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5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F532BB-FD2D-4A60-9F4D-B1B03F62A657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4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71A657-D0C7-4EED-BDB4-C6790B97110C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DEF87C-7312-4F1F-959E-10FCBDB1899E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noProof="1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ED1689-EA83-42F1-AD2B-B6E778EED882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1C6BBF-3487-4342-8FE1-A3A9D455258F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9EDA94-B4B3-48F0-B457-FE77D68BF1B9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alphaModFix amt="7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3">
            <a:alphaModFix amt="7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 noChangeArrowheads="1"/>
          </p:cNvSpPr>
          <p:nvPr>
            <p:ph type="body" idx="9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400" noProof="1"/>
            </a:lvl1pPr>
          </a:lstStyle>
          <a:p>
            <a:endParaRPr lang="zh-CN" alt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400" noProof="1"/>
            </a:lvl1pPr>
          </a:lstStyle>
          <a:p>
            <a:endParaRPr lang="zh-CN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4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1pPr>
          </a:lstStyle>
          <a:p>
            <a:fld id="{2CBEDC8A-CF73-47FE-BE50-1C10F96D6094}" type="slidenum">
              <a:rPr lang="en-US" altLang="zh-CN"/>
              <a:t>‹#›</a:t>
            </a:fld>
            <a:endParaRPr lang="zh-CN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qinceli@hit.edu.c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tiff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" y="990600"/>
            <a:ext cx="8686800" cy="3632200"/>
          </a:xfrm>
        </p:spPr>
        <p:txBody>
          <a:bodyPr>
            <a:normAutofit fontScale="90000"/>
          </a:bodyPr>
          <a:lstStyle/>
          <a:p>
            <a:pPr lvl="0"/>
            <a:br>
              <a:rPr lang="en-US" altLang="zh-CN" sz="4400" b="1" dirty="0">
                <a:solidFill>
                  <a:prstClr val="black"/>
                </a:solidFill>
                <a:latin typeface="Arial" panose="020B0604020202020204"/>
                <a:cs typeface="Arial" panose="020B0604020202020204"/>
              </a:rPr>
            </a:br>
            <a:r>
              <a:rPr lang="en-US" sz="4400" dirty="0">
                <a:latin typeface="+mn-lt"/>
              </a:rPr>
              <a:t>Lecture </a:t>
            </a:r>
            <a:r>
              <a:rPr lang="en-US" altLang="zh-CN" sz="4400" dirty="0">
                <a:latin typeface="+mn-lt"/>
              </a:rPr>
              <a:t>6</a:t>
            </a:r>
            <a:r>
              <a:rPr lang="en-US" sz="4400" dirty="0">
                <a:latin typeface="+mn-lt"/>
              </a:rPr>
              <a:t>: </a:t>
            </a:r>
            <a:br>
              <a:rPr lang="en-US" sz="4400" dirty="0"/>
            </a:br>
            <a:r>
              <a:rPr lang="en-US" altLang="zh-CN" sz="4900" b="1" dirty="0">
                <a:solidFill>
                  <a:prstClr val="black"/>
                </a:solidFill>
                <a:latin typeface="Arial" panose="020B0604020202020204"/>
                <a:cs typeface="Arial" panose="020B0604020202020204"/>
              </a:rPr>
              <a:t>Clustering and Segmentation</a:t>
            </a:r>
            <a:br>
              <a:rPr lang="en-US" altLang="zh-CN" sz="4400" b="1" dirty="0">
                <a:solidFill>
                  <a:prstClr val="black"/>
                </a:solidFill>
                <a:latin typeface="Arial" panose="020B0604020202020204"/>
                <a:cs typeface="Arial" panose="020B0604020202020204"/>
              </a:rPr>
            </a:br>
            <a:b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BDE6A22-BB73-8B4D-A73E-7FBDF4703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022" y="3724384"/>
            <a:ext cx="7671178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Harbin Institute of Technology</a:t>
            </a:r>
            <a:r>
              <a:rPr lang="zh-CN" altLang="en-US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（</a:t>
            </a:r>
            <a:r>
              <a:rPr lang="en-US" altLang="zh-CN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Shenzhen</a:t>
            </a:r>
            <a:r>
              <a:rPr lang="zh-CN" altLang="en-US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）</a:t>
            </a:r>
            <a:endParaRPr lang="en-US" altLang="zh-CN" sz="280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Jingyong </a:t>
            </a:r>
            <a:r>
              <a:rPr lang="en-US" altLang="zh-CN" sz="2800" dirty="0" err="1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Su</a:t>
            </a:r>
            <a:endParaRPr lang="en-US" altLang="zh-CN" sz="280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  <a:hlinkClick r:id="rId4"/>
              </a:rPr>
              <a:t>sujingyong@hit.edu.cn</a:t>
            </a:r>
            <a:endParaRPr lang="en-US" altLang="zh-CN" sz="2800" b="1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1258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Outline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9609" y="1621133"/>
            <a:ext cx="7786909" cy="3153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  <a:endParaRPr lang="en-US" sz="3200" dirty="0">
              <a:solidFill>
                <a:schemeClr val="bg2">
                  <a:lumMod val="75000"/>
                </a:schemeClr>
              </a:solidFill>
            </a:endParaRPr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600" dirty="0"/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/>
              <a:t>Clustering</a:t>
            </a:r>
          </a:p>
          <a:p>
            <a:pPr marL="927100" marR="523875" lvl="1" indent="-4572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Wingdings" pitchFamily="2" charset="2"/>
              <a:buChar char="ü"/>
              <a:tabLst>
                <a:tab pos="355600" algn="l"/>
              </a:tabLst>
            </a:pPr>
            <a:r>
              <a:rPr lang="en-US" sz="3200" dirty="0"/>
              <a:t>Agglomerative</a:t>
            </a:r>
          </a:p>
          <a:p>
            <a:pPr marL="927100" marR="523875" lvl="1" indent="-4572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Wingdings" pitchFamily="2" charset="2"/>
              <a:buChar char="ü"/>
              <a:tabLst>
                <a:tab pos="355600" algn="l"/>
              </a:tabLst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K-Means</a:t>
            </a:r>
          </a:p>
          <a:p>
            <a:pPr marL="927100" marR="523875" lvl="1" indent="-4572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Wingdings" pitchFamily="2" charset="2"/>
              <a:buChar char="ü"/>
              <a:tabLst>
                <a:tab pos="355600" algn="l"/>
              </a:tabLst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Mean-Shift</a:t>
            </a:r>
          </a:p>
          <a:p>
            <a:pPr marL="1041400" marR="523875" lvl="1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200" dirty="0"/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963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Agglomerative Clustering</a:t>
            </a:r>
            <a:endParaRPr lang="zh-CN" altLang="en-US" sz="4400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E268D2-D79C-1E49-88B7-E6CBD59942D2}"/>
              </a:ext>
            </a:extLst>
          </p:cNvPr>
          <p:cNvSpPr/>
          <p:nvPr/>
        </p:nvSpPr>
        <p:spPr>
          <a:xfrm>
            <a:off x="464461" y="1447800"/>
            <a:ext cx="837473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Clustering is an unsupervised learning method.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Given                                , the goal is to group them into clusters.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general idea behind agglomerative clustering is to look at similarities between points to decide how these points should be grouped in a sensible manner.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 a pairwise distance/similarity function.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Euclidean distance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Cosine similarity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Etc. </a:t>
            </a:r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A87B40-F161-A74F-828C-BE5CAC9B5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2136774"/>
            <a:ext cx="1981200" cy="45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7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Agglomerative Clustering</a:t>
            </a:r>
            <a:endParaRPr lang="zh-CN" altLang="en-US" sz="4400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BD5295-BA1C-904B-BF2F-84B5E3805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34" y="1444107"/>
            <a:ext cx="7281963" cy="442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3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Agglomerative Clustering</a:t>
            </a:r>
            <a:endParaRPr lang="zh-CN" altLang="en-US" sz="4400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F057B9-1F30-7747-A661-4F2B90BB2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33" y="1386191"/>
            <a:ext cx="7412667" cy="448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5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Agglomerative Clustering</a:t>
            </a:r>
            <a:endParaRPr lang="zh-CN" altLang="en-US" sz="4400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671722-D8F6-E047-8D27-EF76E7086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50" y="1386191"/>
            <a:ext cx="7225950" cy="448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0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Agglomerative Clustering</a:t>
            </a:r>
            <a:endParaRPr lang="zh-CN" altLang="en-US" sz="4400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65923B-D956-5145-B95F-E8441B735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19" y="1403350"/>
            <a:ext cx="7468681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0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Agglomerative Clustering</a:t>
            </a:r>
            <a:endParaRPr lang="zh-CN" altLang="en-US" sz="4400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E6AE11-DE95-AB44-A952-7460ACF6C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21" y="1219200"/>
            <a:ext cx="7337979" cy="463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Agglomerative Clustering</a:t>
            </a:r>
            <a:endParaRPr lang="zh-CN" altLang="en-US" sz="4400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E268D2-D79C-1E49-88B7-E6CBD59942D2}"/>
              </a:ext>
            </a:extLst>
          </p:cNvPr>
          <p:cNvSpPr/>
          <p:nvPr/>
        </p:nvSpPr>
        <p:spPr>
          <a:xfrm>
            <a:off x="464461" y="1447800"/>
            <a:ext cx="555533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How to define cluster similarity?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Average distance between points,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Maximum distance (complete-linkage)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Minimum distance (single-linkage)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Distance between means or medoids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How many clusters?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Clustering creates a dendrogram (a tree)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Threshold based on max number of clusters or based on distance between merges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7D4ED-5678-EC43-8A93-8F5E7AE94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057" y="3874532"/>
            <a:ext cx="2887080" cy="17282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459F53-C7FE-2E49-A3E7-80DF58695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0" y="1421927"/>
            <a:ext cx="201745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8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Agglomerative Clustering</a:t>
            </a:r>
            <a:endParaRPr lang="zh-CN" altLang="en-US" sz="4400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E268D2-D79C-1E49-88B7-E6CBD59942D2}"/>
              </a:ext>
            </a:extLst>
          </p:cNvPr>
          <p:cNvSpPr/>
          <p:nvPr/>
        </p:nvSpPr>
        <p:spPr>
          <a:xfrm>
            <a:off x="464461" y="1447800"/>
            <a:ext cx="8374739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Algorithm</a:t>
            </a:r>
          </a:p>
          <a:p>
            <a:endParaRPr lang="en-US" sz="2400" dirty="0"/>
          </a:p>
          <a:p>
            <a:r>
              <a:rPr lang="en-US" sz="2800" dirty="0"/>
              <a:t>1. Initialize each point as its own cluster</a:t>
            </a:r>
          </a:p>
          <a:p>
            <a:pPr marL="457200" indent="-457200">
              <a:buAutoNum type="arabicPeriod"/>
            </a:pPr>
            <a:endParaRPr lang="en-US" sz="2800" dirty="0"/>
          </a:p>
          <a:p>
            <a:r>
              <a:rPr lang="en-US" sz="2800" dirty="0"/>
              <a:t>2. Find the most similar pair of clusters</a:t>
            </a:r>
          </a:p>
          <a:p>
            <a:endParaRPr lang="en-US" sz="2800" dirty="0"/>
          </a:p>
          <a:p>
            <a:r>
              <a:rPr lang="en-US" sz="2800" dirty="0"/>
              <a:t>3. Merge the similar pair of clusters into a parent cluster</a:t>
            </a:r>
          </a:p>
          <a:p>
            <a:endParaRPr lang="en-US" sz="2800" dirty="0"/>
          </a:p>
          <a:p>
            <a:r>
              <a:rPr lang="en-US" sz="2800" dirty="0"/>
              <a:t>4. Repeat steps 2 &amp; 3 until we have only 1 cluster.</a:t>
            </a:r>
          </a:p>
        </p:txBody>
      </p:sp>
    </p:spTree>
    <p:extLst>
      <p:ext uri="{BB962C8B-B14F-4D97-AF65-F5344CB8AC3E}">
        <p14:creationId xmlns:p14="http://schemas.microsoft.com/office/powerpoint/2010/main" val="275230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Agglomerative Clustering</a:t>
            </a:r>
            <a:endParaRPr lang="zh-CN" altLang="en-US" sz="4400"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E268D2-D79C-1E49-88B7-E6CBD59942D2}"/>
              </a:ext>
            </a:extLst>
          </p:cNvPr>
          <p:cNvSpPr/>
          <p:nvPr/>
        </p:nvSpPr>
        <p:spPr>
          <a:xfrm>
            <a:off x="464461" y="1447800"/>
            <a:ext cx="867636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Good</a:t>
            </a:r>
          </a:p>
          <a:p>
            <a:r>
              <a:rPr lang="en-US" sz="2800" dirty="0"/>
              <a:t>• Simple to implement, widespread applications</a:t>
            </a:r>
          </a:p>
          <a:p>
            <a:r>
              <a:rPr lang="en-US" sz="2800" dirty="0"/>
              <a:t>• Clusters have adaptive shapes</a:t>
            </a:r>
          </a:p>
          <a:p>
            <a:r>
              <a:rPr lang="en-US" sz="2800" dirty="0"/>
              <a:t>• Provides a hierarchy of clusters</a:t>
            </a:r>
          </a:p>
          <a:p>
            <a:endParaRPr lang="en-US" sz="2800" dirty="0"/>
          </a:p>
          <a:p>
            <a:r>
              <a:rPr lang="en-US" sz="2800" b="1" dirty="0"/>
              <a:t>Bad</a:t>
            </a:r>
          </a:p>
          <a:p>
            <a:r>
              <a:rPr lang="en-US" sz="2800" dirty="0"/>
              <a:t>• May have imbalanced clusters</a:t>
            </a:r>
          </a:p>
          <a:p>
            <a:r>
              <a:rPr lang="en-US" sz="2800" dirty="0"/>
              <a:t>• Still have to choose number of clusters or threshold</a:t>
            </a:r>
          </a:p>
          <a:p>
            <a:r>
              <a:rPr lang="en-US" sz="2800" dirty="0"/>
              <a:t>• Need to use an “</a:t>
            </a:r>
            <a:r>
              <a:rPr lang="en-US" sz="2800" dirty="0" err="1"/>
              <a:t>ultrametric</a:t>
            </a:r>
            <a:r>
              <a:rPr lang="en-US" sz="2800" dirty="0"/>
              <a:t>” to get a meaningful hierarchy</a:t>
            </a:r>
          </a:p>
        </p:txBody>
      </p:sp>
    </p:spTree>
    <p:extLst>
      <p:ext uri="{BB962C8B-B14F-4D97-AF65-F5344CB8AC3E}">
        <p14:creationId xmlns:p14="http://schemas.microsoft.com/office/powerpoint/2010/main" val="52662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Outline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9609" y="1621133"/>
            <a:ext cx="7786909" cy="3153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/>
              <a:t>Introduction</a:t>
            </a:r>
            <a:endParaRPr lang="en-US" sz="3200" dirty="0"/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600" dirty="0"/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/>
              <a:t>Clustering</a:t>
            </a:r>
          </a:p>
          <a:p>
            <a:pPr marL="927100" marR="523875" lvl="1" indent="-4572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Wingdings" pitchFamily="2" charset="2"/>
              <a:buChar char="ü"/>
              <a:tabLst>
                <a:tab pos="355600" algn="l"/>
              </a:tabLst>
            </a:pPr>
            <a:r>
              <a:rPr lang="en-US" sz="3200" dirty="0"/>
              <a:t>Agglomerative</a:t>
            </a:r>
          </a:p>
          <a:p>
            <a:pPr marL="927100" marR="523875" lvl="1" indent="-4572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Wingdings" pitchFamily="2" charset="2"/>
              <a:buChar char="ü"/>
              <a:tabLst>
                <a:tab pos="355600" algn="l"/>
              </a:tabLst>
            </a:pPr>
            <a:r>
              <a:rPr lang="en-US" sz="3200" dirty="0"/>
              <a:t>K-Means</a:t>
            </a:r>
          </a:p>
          <a:p>
            <a:pPr marL="927100" marR="523875" lvl="1" indent="-4572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Wingdings" pitchFamily="2" charset="2"/>
              <a:buChar char="ü"/>
              <a:tabLst>
                <a:tab pos="355600" algn="l"/>
              </a:tabLst>
            </a:pPr>
            <a:r>
              <a:rPr lang="en-US" sz="3200" dirty="0"/>
              <a:t>Mean-Shift</a:t>
            </a:r>
          </a:p>
          <a:p>
            <a:pPr marL="1041400" marR="523875" lvl="1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200" dirty="0"/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8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Outline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9609" y="1621133"/>
            <a:ext cx="7786909" cy="3153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  <a:endParaRPr lang="en-US" sz="3200" dirty="0">
              <a:solidFill>
                <a:schemeClr val="bg2">
                  <a:lumMod val="75000"/>
                </a:schemeClr>
              </a:solidFill>
            </a:endParaRPr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600" dirty="0"/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/>
              <a:t>Clustering</a:t>
            </a:r>
          </a:p>
          <a:p>
            <a:pPr marL="927100" marR="523875" lvl="1" indent="-4572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Wingdings" pitchFamily="2" charset="2"/>
              <a:buChar char="ü"/>
              <a:tabLst>
                <a:tab pos="355600" algn="l"/>
              </a:tabLst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Agglomerative</a:t>
            </a:r>
          </a:p>
          <a:p>
            <a:pPr marL="927100" marR="523875" lvl="1" indent="-4572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Wingdings" pitchFamily="2" charset="2"/>
              <a:buChar char="ü"/>
              <a:tabLst>
                <a:tab pos="355600" algn="l"/>
              </a:tabLst>
            </a:pPr>
            <a:r>
              <a:rPr lang="en-US" sz="3200" dirty="0"/>
              <a:t>K-Means</a:t>
            </a:r>
          </a:p>
          <a:p>
            <a:pPr marL="927100" marR="523875" lvl="1" indent="-4572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Wingdings" pitchFamily="2" charset="2"/>
              <a:buChar char="ü"/>
              <a:tabLst>
                <a:tab pos="355600" algn="l"/>
              </a:tabLst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Mean-Shift</a:t>
            </a:r>
          </a:p>
          <a:p>
            <a:pPr marL="1041400" marR="523875" lvl="1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200" dirty="0"/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182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993" y="250980"/>
            <a:ext cx="891801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 defTabSz="4572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Image Segmenta</a:t>
            </a:r>
            <a:r>
              <a:rPr lang="en-US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ti</a:t>
            </a: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on: Toy Example</a:t>
            </a:r>
          </a:p>
        </p:txBody>
      </p:sp>
      <p:sp>
        <p:nvSpPr>
          <p:cNvPr id="3" name="object 3"/>
          <p:cNvSpPr/>
          <p:nvPr/>
        </p:nvSpPr>
        <p:spPr>
          <a:xfrm>
            <a:off x="4425950" y="1071563"/>
            <a:ext cx="4089398" cy="27955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650" y="1420813"/>
            <a:ext cx="2762250" cy="17811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3887" y="1416051"/>
            <a:ext cx="2771775" cy="1790700"/>
          </a:xfrm>
          <a:custGeom>
            <a:avLst/>
            <a:gdLst/>
            <a:ahLst/>
            <a:cxnLst/>
            <a:rect l="l" t="t" r="r" b="b"/>
            <a:pathLst>
              <a:path w="2771775" h="1790700">
                <a:moveTo>
                  <a:pt x="0" y="0"/>
                </a:moveTo>
                <a:lnTo>
                  <a:pt x="2771774" y="0"/>
                </a:lnTo>
                <a:lnTo>
                  <a:pt x="2771774" y="1790699"/>
                </a:lnTo>
                <a:lnTo>
                  <a:pt x="0" y="179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1F0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5939" y="3114677"/>
            <a:ext cx="7933055" cy="268414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49275">
              <a:lnSpc>
                <a:spcPct val="100000"/>
              </a:lnSpc>
              <a:spcBef>
                <a:spcPts val="720"/>
              </a:spcBef>
            </a:pPr>
            <a:r>
              <a:rPr sz="2200" b="1" spc="-5" dirty="0">
                <a:latin typeface="Arial"/>
                <a:cs typeface="Arial"/>
              </a:rPr>
              <a:t>input</a:t>
            </a:r>
            <a:r>
              <a:rPr sz="2200" b="1" spc="-8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image</a:t>
            </a:r>
            <a:endParaRPr sz="2200" dirty="0">
              <a:latin typeface="Arial"/>
              <a:cs typeface="Arial"/>
            </a:endParaRPr>
          </a:p>
          <a:p>
            <a:pPr marR="1406525" algn="r">
              <a:lnSpc>
                <a:spcPct val="100000"/>
              </a:lnSpc>
              <a:spcBef>
                <a:spcPts val="620"/>
              </a:spcBef>
            </a:pPr>
            <a:r>
              <a:rPr sz="2200" b="1" spc="-5" dirty="0">
                <a:latin typeface="Arial"/>
                <a:cs typeface="Arial"/>
              </a:rPr>
              <a:t>int</a:t>
            </a:r>
            <a:r>
              <a:rPr sz="2200" b="1" dirty="0">
                <a:latin typeface="Arial"/>
                <a:cs typeface="Arial"/>
              </a:rPr>
              <a:t>e</a:t>
            </a:r>
            <a:r>
              <a:rPr sz="2200" b="1" spc="-5" dirty="0">
                <a:latin typeface="Arial"/>
                <a:cs typeface="Arial"/>
              </a:rPr>
              <a:t>n</a:t>
            </a:r>
            <a:r>
              <a:rPr sz="2200" b="1" dirty="0">
                <a:latin typeface="Arial"/>
                <a:cs typeface="Arial"/>
              </a:rPr>
              <a:t>s</a:t>
            </a:r>
            <a:r>
              <a:rPr sz="2200" b="1" spc="-5" dirty="0">
                <a:latin typeface="Arial"/>
                <a:cs typeface="Arial"/>
              </a:rPr>
              <a:t>ity</a:t>
            </a:r>
            <a:endParaRPr sz="22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0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spc="-5" dirty="0">
                <a:latin typeface="Calibri"/>
                <a:cs typeface="Calibri"/>
              </a:rPr>
              <a:t>These </a:t>
            </a:r>
            <a:r>
              <a:rPr sz="2500" spc="-20" dirty="0">
                <a:latin typeface="Calibri"/>
                <a:cs typeface="Calibri"/>
              </a:rPr>
              <a:t>intensi</a:t>
            </a:r>
            <a:r>
              <a:rPr lang="en-US" sz="2500" spc="-20" dirty="0">
                <a:latin typeface="Calibri"/>
                <a:cs typeface="Calibri"/>
              </a:rPr>
              <a:t>ti</a:t>
            </a:r>
            <a:r>
              <a:rPr sz="2500" spc="-20" dirty="0">
                <a:latin typeface="Calibri"/>
                <a:cs typeface="Calibri"/>
              </a:rPr>
              <a:t>es </a:t>
            </a:r>
            <a:r>
              <a:rPr sz="2500" dirty="0">
                <a:latin typeface="Calibri"/>
                <a:cs typeface="Calibri"/>
              </a:rPr>
              <a:t>deﬁne the </a:t>
            </a:r>
            <a:r>
              <a:rPr sz="2500" spc="-5" dirty="0">
                <a:latin typeface="Calibri"/>
                <a:cs typeface="Calibri"/>
              </a:rPr>
              <a:t>three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groups.</a:t>
            </a:r>
            <a:endParaRPr sz="2500" dirty="0">
              <a:latin typeface="Calibri"/>
              <a:cs typeface="Calibri"/>
            </a:endParaRPr>
          </a:p>
          <a:p>
            <a:pPr marL="355600" marR="5080" indent="-342900">
              <a:lnSpc>
                <a:spcPts val="24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spc="-5" dirty="0">
                <a:latin typeface="Calibri"/>
                <a:cs typeface="Calibri"/>
              </a:rPr>
              <a:t>We could </a:t>
            </a:r>
            <a:r>
              <a:rPr sz="2500" dirty="0">
                <a:latin typeface="Calibri"/>
                <a:cs typeface="Calibri"/>
              </a:rPr>
              <a:t>label </a:t>
            </a:r>
            <a:r>
              <a:rPr sz="2500" spc="-5" dirty="0">
                <a:latin typeface="Calibri"/>
                <a:cs typeface="Calibri"/>
              </a:rPr>
              <a:t>every pixel </a:t>
            </a:r>
            <a:r>
              <a:rPr sz="2500" dirty="0">
                <a:latin typeface="Calibri"/>
                <a:cs typeface="Calibri"/>
              </a:rPr>
              <a:t>in the </a:t>
            </a:r>
            <a:r>
              <a:rPr sz="2500" spc="-5" dirty="0">
                <a:latin typeface="Calibri"/>
                <a:cs typeface="Calibri"/>
              </a:rPr>
              <a:t>image according </a:t>
            </a:r>
            <a:r>
              <a:rPr sz="2500" dirty="0">
                <a:latin typeface="Calibri"/>
                <a:cs typeface="Calibri"/>
              </a:rPr>
              <a:t>to </a:t>
            </a:r>
            <a:r>
              <a:rPr sz="2500" spc="-5" dirty="0">
                <a:latin typeface="Calibri"/>
                <a:cs typeface="Calibri"/>
              </a:rPr>
              <a:t>which  of these primary </a:t>
            </a:r>
            <a:r>
              <a:rPr sz="2500" spc="-20" dirty="0">
                <a:latin typeface="Calibri"/>
                <a:cs typeface="Calibri"/>
              </a:rPr>
              <a:t>intensi</a:t>
            </a:r>
            <a:r>
              <a:rPr lang="en-US" sz="2500" spc="-20" dirty="0">
                <a:latin typeface="Calibri"/>
                <a:cs typeface="Calibri"/>
              </a:rPr>
              <a:t>ti</a:t>
            </a:r>
            <a:r>
              <a:rPr sz="2500" spc="-20" dirty="0">
                <a:latin typeface="Calibri"/>
                <a:cs typeface="Calibri"/>
              </a:rPr>
              <a:t>es </a:t>
            </a:r>
            <a:r>
              <a:rPr sz="2500" dirty="0">
                <a:latin typeface="Calibri"/>
                <a:cs typeface="Calibri"/>
              </a:rPr>
              <a:t>it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is.</a:t>
            </a:r>
            <a:endParaRPr sz="25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  <a:tabLst>
                <a:tab pos="755015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spc="-5" dirty="0">
                <a:latin typeface="Calibri"/>
                <a:cs typeface="Calibri"/>
              </a:rPr>
              <a:t>i.e., segment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image </a:t>
            </a:r>
            <a:r>
              <a:rPr sz="2200" dirty="0">
                <a:latin typeface="Calibri"/>
                <a:cs typeface="Calibri"/>
              </a:rPr>
              <a:t>based </a:t>
            </a:r>
            <a:r>
              <a:rPr sz="2200" spc="-5" dirty="0">
                <a:latin typeface="Calibri"/>
                <a:cs typeface="Calibri"/>
              </a:rPr>
              <a:t>on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intensity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feature.</a:t>
            </a:r>
            <a:endParaRPr sz="2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spc="-5" dirty="0">
                <a:latin typeface="Calibri"/>
                <a:cs typeface="Calibri"/>
              </a:rPr>
              <a:t>What </a:t>
            </a:r>
            <a:r>
              <a:rPr sz="2500" dirty="0">
                <a:latin typeface="Calibri"/>
                <a:cs typeface="Calibri"/>
              </a:rPr>
              <a:t>if the </a:t>
            </a:r>
            <a:r>
              <a:rPr sz="2500" spc="-5" dirty="0">
                <a:latin typeface="Calibri"/>
                <a:cs typeface="Calibri"/>
              </a:rPr>
              <a:t>image isn’t </a:t>
            </a:r>
            <a:r>
              <a:rPr sz="2500" dirty="0">
                <a:latin typeface="Calibri"/>
                <a:cs typeface="Calibri"/>
              </a:rPr>
              <a:t>quite </a:t>
            </a:r>
            <a:r>
              <a:rPr sz="2500" spc="-5" dirty="0">
                <a:latin typeface="Calibri"/>
                <a:cs typeface="Calibri"/>
              </a:rPr>
              <a:t>so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simple?</a:t>
            </a:r>
            <a:endParaRPr sz="25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56091" y="1636395"/>
            <a:ext cx="1083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Calibri"/>
                <a:cs typeface="Calibri"/>
              </a:rPr>
              <a:t>black</a:t>
            </a:r>
            <a:r>
              <a:rPr sz="1800" i="1" spc="-6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pixels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69629" y="1931988"/>
            <a:ext cx="607695" cy="964565"/>
          </a:xfrm>
          <a:custGeom>
            <a:avLst/>
            <a:gdLst/>
            <a:ahLst/>
            <a:cxnLst/>
            <a:rect l="l" t="t" r="r" b="b"/>
            <a:pathLst>
              <a:path w="607695" h="964564">
                <a:moveTo>
                  <a:pt x="607283" y="0"/>
                </a:moveTo>
                <a:lnTo>
                  <a:pt x="0" y="96450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56200" y="2795399"/>
            <a:ext cx="106680" cy="122555"/>
          </a:xfrm>
          <a:custGeom>
            <a:avLst/>
            <a:gdLst/>
            <a:ahLst/>
            <a:cxnLst/>
            <a:rect l="l" t="t" r="r" b="b"/>
            <a:pathLst>
              <a:path w="106679" h="122555">
                <a:moveTo>
                  <a:pt x="9834" y="0"/>
                </a:moveTo>
                <a:lnTo>
                  <a:pt x="3958" y="5490"/>
                </a:lnTo>
                <a:lnTo>
                  <a:pt x="0" y="122426"/>
                </a:lnTo>
                <a:lnTo>
                  <a:pt x="81778" y="79767"/>
                </a:lnTo>
                <a:lnTo>
                  <a:pt x="26857" y="79767"/>
                </a:lnTo>
                <a:lnTo>
                  <a:pt x="29344" y="6350"/>
                </a:lnTo>
                <a:lnTo>
                  <a:pt x="23854" y="474"/>
                </a:lnTo>
                <a:lnTo>
                  <a:pt x="9834" y="0"/>
                </a:lnTo>
                <a:close/>
              </a:path>
              <a:path w="106679" h="122555">
                <a:moveTo>
                  <a:pt x="91989" y="45793"/>
                </a:moveTo>
                <a:lnTo>
                  <a:pt x="26857" y="79767"/>
                </a:lnTo>
                <a:lnTo>
                  <a:pt x="81778" y="79767"/>
                </a:lnTo>
                <a:lnTo>
                  <a:pt x="103736" y="68313"/>
                </a:lnTo>
                <a:lnTo>
                  <a:pt x="106149" y="60642"/>
                </a:lnTo>
                <a:lnTo>
                  <a:pt x="99660" y="48205"/>
                </a:lnTo>
                <a:lnTo>
                  <a:pt x="91989" y="457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30123" y="1782445"/>
            <a:ext cx="544830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51435">
              <a:lnSpc>
                <a:spcPts val="2100"/>
              </a:lnSpc>
              <a:spcBef>
                <a:spcPts val="220"/>
              </a:spcBef>
            </a:pPr>
            <a:r>
              <a:rPr sz="1800" i="1" spc="-5" dirty="0">
                <a:latin typeface="Calibri"/>
                <a:cs typeface="Calibri"/>
              </a:rPr>
              <a:t>gray  </a:t>
            </a:r>
            <a:r>
              <a:rPr sz="1800" i="1" dirty="0">
                <a:latin typeface="Calibri"/>
                <a:cs typeface="Calibri"/>
              </a:rPr>
              <a:t>pix</a:t>
            </a:r>
            <a:r>
              <a:rPr sz="1800" i="1" spc="-5" dirty="0">
                <a:latin typeface="Calibri"/>
                <a:cs typeface="Calibri"/>
              </a:rPr>
              <a:t>els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81823" y="2333626"/>
            <a:ext cx="0" cy="303530"/>
          </a:xfrm>
          <a:custGeom>
            <a:avLst/>
            <a:gdLst/>
            <a:ahLst/>
            <a:cxnLst/>
            <a:rect l="l" t="t" r="r" b="b"/>
            <a:pathLst>
              <a:path h="303530">
                <a:moveTo>
                  <a:pt x="0" y="0"/>
                </a:moveTo>
                <a:lnTo>
                  <a:pt x="0" y="30340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2868" y="2546329"/>
            <a:ext cx="118110" cy="116205"/>
          </a:xfrm>
          <a:custGeom>
            <a:avLst/>
            <a:gdLst/>
            <a:ahLst/>
            <a:cxnLst/>
            <a:rect l="l" t="t" r="r" b="b"/>
            <a:pathLst>
              <a:path w="118109" h="116205">
                <a:moveTo>
                  <a:pt x="14164" y="0"/>
                </a:moveTo>
                <a:lnTo>
                  <a:pt x="2047" y="7068"/>
                </a:lnTo>
                <a:lnTo>
                  <a:pt x="0" y="14845"/>
                </a:lnTo>
                <a:lnTo>
                  <a:pt x="58954" y="115909"/>
                </a:lnTo>
                <a:lnTo>
                  <a:pt x="88360" y="65498"/>
                </a:lnTo>
                <a:lnTo>
                  <a:pt x="58954" y="65498"/>
                </a:lnTo>
                <a:lnTo>
                  <a:pt x="21940" y="2045"/>
                </a:lnTo>
                <a:lnTo>
                  <a:pt x="14164" y="0"/>
                </a:lnTo>
                <a:close/>
              </a:path>
              <a:path w="118109" h="116205">
                <a:moveTo>
                  <a:pt x="103745" y="0"/>
                </a:moveTo>
                <a:lnTo>
                  <a:pt x="95968" y="2045"/>
                </a:lnTo>
                <a:lnTo>
                  <a:pt x="58954" y="65498"/>
                </a:lnTo>
                <a:lnTo>
                  <a:pt x="88360" y="65498"/>
                </a:lnTo>
                <a:lnTo>
                  <a:pt x="117909" y="14845"/>
                </a:lnTo>
                <a:lnTo>
                  <a:pt x="115862" y="7068"/>
                </a:lnTo>
                <a:lnTo>
                  <a:pt x="1037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373184" y="1088708"/>
            <a:ext cx="544830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z="1800" i="1" spc="-5" dirty="0">
                <a:latin typeface="Calibri"/>
                <a:cs typeface="Calibri"/>
              </a:rPr>
              <a:t>w</a:t>
            </a:r>
            <a:r>
              <a:rPr sz="1800" i="1" dirty="0">
                <a:latin typeface="Calibri"/>
                <a:cs typeface="Calibri"/>
              </a:rPr>
              <a:t>hite  pix</a:t>
            </a:r>
            <a:r>
              <a:rPr sz="1800" i="1" spc="-5" dirty="0">
                <a:latin typeface="Calibri"/>
                <a:cs typeface="Calibri"/>
              </a:rPr>
              <a:t>els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07788" y="1701801"/>
            <a:ext cx="755650" cy="365760"/>
          </a:xfrm>
          <a:custGeom>
            <a:avLst/>
            <a:gdLst/>
            <a:ahLst/>
            <a:cxnLst/>
            <a:rect l="l" t="t" r="r" b="b"/>
            <a:pathLst>
              <a:path w="755650" h="365760">
                <a:moveTo>
                  <a:pt x="755184" y="0"/>
                </a:moveTo>
                <a:lnTo>
                  <a:pt x="0" y="365263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85098" y="1979416"/>
            <a:ext cx="124460" cy="107950"/>
          </a:xfrm>
          <a:custGeom>
            <a:avLst/>
            <a:gdLst/>
            <a:ahLst/>
            <a:cxnLst/>
            <a:rect l="l" t="t" r="r" b="b"/>
            <a:pathLst>
              <a:path w="124459" h="107950">
                <a:moveTo>
                  <a:pt x="73202" y="0"/>
                </a:moveTo>
                <a:lnTo>
                  <a:pt x="65311" y="1544"/>
                </a:lnTo>
                <a:lnTo>
                  <a:pt x="0" y="98621"/>
                </a:lnTo>
                <a:lnTo>
                  <a:pt x="116649" y="107689"/>
                </a:lnTo>
                <a:lnTo>
                  <a:pt x="122759" y="102461"/>
                </a:lnTo>
                <a:lnTo>
                  <a:pt x="123846" y="88474"/>
                </a:lnTo>
                <a:lnTo>
                  <a:pt x="118619" y="82365"/>
                </a:lnTo>
                <a:lnTo>
                  <a:pt x="45379" y="76672"/>
                </a:lnTo>
                <a:lnTo>
                  <a:pt x="86385" y="15722"/>
                </a:lnTo>
                <a:lnTo>
                  <a:pt x="84842" y="7830"/>
                </a:lnTo>
                <a:lnTo>
                  <a:pt x="732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40802" y="2001520"/>
            <a:ext cx="295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4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53614" y="1965008"/>
            <a:ext cx="295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latin typeface="Arial"/>
                <a:cs typeface="Arial"/>
              </a:rPr>
              <a:t>2</a:t>
            </a:r>
            <a:endParaRPr sz="4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83864" y="1490344"/>
            <a:ext cx="295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latin typeface="Arial"/>
                <a:cs typeface="Arial"/>
              </a:rPr>
              <a:t>3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30725" y="247651"/>
            <a:ext cx="4089398" cy="2795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8650" y="596901"/>
            <a:ext cx="2762250" cy="17811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3887" y="592139"/>
            <a:ext cx="2771775" cy="1790700"/>
          </a:xfrm>
          <a:custGeom>
            <a:avLst/>
            <a:gdLst/>
            <a:ahLst/>
            <a:cxnLst/>
            <a:rect l="l" t="t" r="r" b="b"/>
            <a:pathLst>
              <a:path w="2771775" h="1790700">
                <a:moveTo>
                  <a:pt x="0" y="0"/>
                </a:moveTo>
                <a:lnTo>
                  <a:pt x="2771774" y="0"/>
                </a:lnTo>
                <a:lnTo>
                  <a:pt x="2771774" y="1790699"/>
                </a:lnTo>
                <a:lnTo>
                  <a:pt x="0" y="179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1F0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55607" y="1052785"/>
            <a:ext cx="304800" cy="1047115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latin typeface="Calibri"/>
                <a:cs typeface="Calibri"/>
              </a:rPr>
              <a:t>Pixel 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8650" y="3883025"/>
            <a:ext cx="2762250" cy="1781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3887" y="3878262"/>
            <a:ext cx="2771775" cy="1790700"/>
          </a:xfrm>
          <a:custGeom>
            <a:avLst/>
            <a:gdLst/>
            <a:ahLst/>
            <a:cxnLst/>
            <a:rect l="l" t="t" r="r" b="b"/>
            <a:pathLst>
              <a:path w="2771775" h="1790700">
                <a:moveTo>
                  <a:pt x="0" y="0"/>
                </a:moveTo>
                <a:lnTo>
                  <a:pt x="2771774" y="0"/>
                </a:lnTo>
                <a:lnTo>
                  <a:pt x="2771774" y="1790700"/>
                </a:lnTo>
                <a:lnTo>
                  <a:pt x="0" y="179070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1F0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30725" y="3396295"/>
            <a:ext cx="4171948" cy="24463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43574" y="2369820"/>
            <a:ext cx="1137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Input</a:t>
            </a:r>
            <a:r>
              <a:rPr sz="1800" spc="-85" dirty="0"/>
              <a:t> </a:t>
            </a:r>
            <a:r>
              <a:rPr sz="1800" spc="-5" dirty="0"/>
              <a:t>image</a:t>
            </a:r>
            <a:endParaRPr sz="1800"/>
          </a:p>
        </p:txBody>
      </p:sp>
      <p:sp>
        <p:nvSpPr>
          <p:cNvPr id="10" name="object 10"/>
          <p:cNvSpPr txBox="1"/>
          <p:nvPr/>
        </p:nvSpPr>
        <p:spPr>
          <a:xfrm>
            <a:off x="1443574" y="5668645"/>
            <a:ext cx="1137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Input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02315" y="5766115"/>
            <a:ext cx="835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Intensity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96882" y="4002198"/>
            <a:ext cx="304800" cy="1047115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latin typeface="Calibri"/>
                <a:cs typeface="Calibri"/>
              </a:rPr>
              <a:t>Pixel 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6087" y="3254373"/>
            <a:ext cx="8616950" cy="0"/>
          </a:xfrm>
          <a:custGeom>
            <a:avLst/>
            <a:gdLst/>
            <a:ahLst/>
            <a:cxnLst/>
            <a:rect l="l" t="t" r="r" b="b"/>
            <a:pathLst>
              <a:path w="8616950">
                <a:moveTo>
                  <a:pt x="0" y="1"/>
                </a:moveTo>
                <a:lnTo>
                  <a:pt x="8616947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161040" y="2812732"/>
            <a:ext cx="835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Intensity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39" y="3826890"/>
            <a:ext cx="7160261" cy="149098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355600" marR="5080" indent="-342900">
              <a:lnSpc>
                <a:spcPts val="3429"/>
              </a:lnSpc>
              <a:spcBef>
                <a:spcPts val="5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Now how </a:t>
            </a:r>
            <a:r>
              <a:rPr sz="3200" dirty="0">
                <a:latin typeface="Calibri"/>
                <a:cs typeface="Calibri"/>
              </a:rPr>
              <a:t>to </a:t>
            </a:r>
            <a:r>
              <a:rPr sz="3200" spc="-5" dirty="0">
                <a:latin typeface="Calibri"/>
                <a:cs typeface="Calibri"/>
              </a:rPr>
              <a:t>determine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5" dirty="0">
                <a:latin typeface="Calibri"/>
                <a:cs typeface="Calibri"/>
              </a:rPr>
              <a:t>three main</a:t>
            </a:r>
            <a:r>
              <a:rPr lang="zh-CN" altLang="en-US"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intensi</a:t>
            </a:r>
            <a:r>
              <a:rPr lang="en-US" sz="3200" spc="-25" dirty="0">
                <a:latin typeface="Calibri"/>
                <a:cs typeface="Calibri"/>
              </a:rPr>
              <a:t>ti</a:t>
            </a:r>
            <a:r>
              <a:rPr sz="3200" spc="-25" dirty="0">
                <a:latin typeface="Calibri"/>
                <a:cs typeface="Calibri"/>
              </a:rPr>
              <a:t>es </a:t>
            </a:r>
            <a:r>
              <a:rPr sz="3200" spc="-5" dirty="0">
                <a:latin typeface="Calibri"/>
                <a:cs typeface="Calibri"/>
              </a:rPr>
              <a:t>that </a:t>
            </a:r>
            <a:r>
              <a:rPr sz="3200" dirty="0">
                <a:latin typeface="Calibri"/>
                <a:cs typeface="Calibri"/>
              </a:rPr>
              <a:t>deﬁne </a:t>
            </a:r>
            <a:r>
              <a:rPr sz="3200" spc="-5" dirty="0">
                <a:latin typeface="Calibri"/>
                <a:cs typeface="Calibri"/>
              </a:rPr>
              <a:t>our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groups?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We </a:t>
            </a:r>
            <a:r>
              <a:rPr sz="3200" dirty="0">
                <a:latin typeface="Calibri"/>
                <a:cs typeface="Calibri"/>
              </a:rPr>
              <a:t>need to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cluster.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8650" y="862013"/>
            <a:ext cx="2762250" cy="17811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3887" y="857251"/>
            <a:ext cx="2771775" cy="1790700"/>
          </a:xfrm>
          <a:custGeom>
            <a:avLst/>
            <a:gdLst/>
            <a:ahLst/>
            <a:cxnLst/>
            <a:rect l="l" t="t" r="r" b="b"/>
            <a:pathLst>
              <a:path w="2771775" h="1790700">
                <a:moveTo>
                  <a:pt x="0" y="0"/>
                </a:moveTo>
                <a:lnTo>
                  <a:pt x="2771774" y="0"/>
                </a:lnTo>
                <a:lnTo>
                  <a:pt x="2771774" y="1790699"/>
                </a:lnTo>
                <a:lnTo>
                  <a:pt x="0" y="1790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1F0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89450" y="533401"/>
            <a:ext cx="4171948" cy="24463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43574" y="2647633"/>
            <a:ext cx="1137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Input</a:t>
            </a:r>
            <a:r>
              <a:rPr sz="1800" spc="-85" dirty="0"/>
              <a:t> </a:t>
            </a:r>
            <a:r>
              <a:rPr sz="1800" spc="-5" dirty="0"/>
              <a:t>image</a:t>
            </a:r>
            <a:endParaRPr sz="1800"/>
          </a:p>
        </p:txBody>
      </p:sp>
      <p:sp>
        <p:nvSpPr>
          <p:cNvPr id="7" name="object 7"/>
          <p:cNvSpPr txBox="1"/>
          <p:nvPr/>
        </p:nvSpPr>
        <p:spPr>
          <a:xfrm>
            <a:off x="6161040" y="2903220"/>
            <a:ext cx="835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Intensity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55607" y="1139303"/>
            <a:ext cx="304800" cy="1047115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latin typeface="Calibri"/>
                <a:cs typeface="Calibri"/>
              </a:rPr>
              <a:t>Pixel c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unt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39" y="3072892"/>
            <a:ext cx="8073390" cy="210883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55600" marR="5080" indent="-342900">
              <a:lnSpc>
                <a:spcPct val="90700"/>
              </a:lnSpc>
              <a:spcBef>
                <a:spcPts val="3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Goal: choose three “centers” </a:t>
            </a:r>
            <a:r>
              <a:rPr sz="2400" dirty="0">
                <a:latin typeface="Calibri"/>
                <a:cs typeface="Calibri"/>
              </a:rPr>
              <a:t>as the </a:t>
            </a:r>
            <a:r>
              <a:rPr sz="2400" spc="-15" dirty="0">
                <a:latin typeface="Calibri"/>
                <a:cs typeface="Calibri"/>
              </a:rPr>
              <a:t>representa</a:t>
            </a:r>
            <a:r>
              <a:rPr lang="en-US" sz="2400" spc="-15" dirty="0">
                <a:latin typeface="Calibri"/>
                <a:cs typeface="Calibri"/>
              </a:rPr>
              <a:t>ti</a:t>
            </a:r>
            <a:r>
              <a:rPr sz="2400" spc="-15" dirty="0">
                <a:latin typeface="Calibri"/>
                <a:cs typeface="Calibri"/>
              </a:rPr>
              <a:t>ve </a:t>
            </a:r>
            <a:r>
              <a:rPr lang="en-US" sz="2400" spc="-20" dirty="0">
                <a:latin typeface="Calibri"/>
                <a:cs typeface="Calibri"/>
              </a:rPr>
              <a:t>intensities and</a:t>
            </a:r>
            <a:r>
              <a:rPr sz="2400" dirty="0">
                <a:latin typeface="Calibri"/>
                <a:cs typeface="Calibri"/>
              </a:rPr>
              <a:t> label </a:t>
            </a:r>
            <a:r>
              <a:rPr sz="2400" spc="-5" dirty="0">
                <a:latin typeface="Calibri"/>
                <a:cs typeface="Calibri"/>
              </a:rPr>
              <a:t>every pixel according </a:t>
            </a:r>
            <a:r>
              <a:rPr sz="2400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which of these centers </a:t>
            </a:r>
            <a:r>
              <a:rPr sz="2400" dirty="0">
                <a:latin typeface="Calibri"/>
                <a:cs typeface="Calibri"/>
              </a:rPr>
              <a:t>it is  </a:t>
            </a:r>
            <a:r>
              <a:rPr sz="2400" spc="-5" dirty="0">
                <a:latin typeface="Calibri"/>
                <a:cs typeface="Calibri"/>
              </a:rPr>
              <a:t>nearest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to.</a:t>
            </a:r>
          </a:p>
          <a:p>
            <a:pPr marL="355600" marR="393700" indent="-342900" algn="just">
              <a:lnSpc>
                <a:spcPct val="89000"/>
              </a:lnSpc>
              <a:spcBef>
                <a:spcPts val="610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Best cluster centers are those that minimize </a:t>
            </a:r>
            <a:r>
              <a:rPr sz="2400" dirty="0">
                <a:latin typeface="Calibri"/>
                <a:cs typeface="Calibri"/>
              </a:rPr>
              <a:t>Sum </a:t>
            </a:r>
            <a:r>
              <a:rPr sz="2400" spc="-5" dirty="0">
                <a:latin typeface="Calibri"/>
                <a:cs typeface="Calibri"/>
              </a:rPr>
              <a:t>of Square  Distance (SSD) between </a:t>
            </a:r>
            <a:r>
              <a:rPr sz="2400" dirty="0">
                <a:latin typeface="Calibri"/>
                <a:cs typeface="Calibri"/>
              </a:rPr>
              <a:t>all </a:t>
            </a:r>
            <a:r>
              <a:rPr sz="2400" spc="-5" dirty="0">
                <a:latin typeface="Calibri"/>
                <a:cs typeface="Calibri"/>
              </a:rPr>
              <a:t>points </a:t>
            </a:r>
            <a:r>
              <a:rPr sz="2400" dirty="0">
                <a:latin typeface="Calibri"/>
                <a:cs typeface="Calibri"/>
              </a:rPr>
              <a:t>and their </a:t>
            </a:r>
            <a:r>
              <a:rPr sz="2400" spc="-5" dirty="0">
                <a:latin typeface="Calibri"/>
                <a:cs typeface="Calibri"/>
              </a:rPr>
              <a:t>nearest cluster  center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c</a:t>
            </a:r>
            <a:r>
              <a:rPr sz="1950" i="1" baseline="-21367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Calibri"/>
                <a:cs typeface="Calibri"/>
              </a:rPr>
              <a:t>:</a:t>
            </a:r>
          </a:p>
        </p:txBody>
      </p:sp>
      <p:sp>
        <p:nvSpPr>
          <p:cNvPr id="4" name="object 4"/>
          <p:cNvSpPr/>
          <p:nvPr/>
        </p:nvSpPr>
        <p:spPr>
          <a:xfrm>
            <a:off x="949324" y="963675"/>
            <a:ext cx="7610475" cy="1905"/>
          </a:xfrm>
          <a:custGeom>
            <a:avLst/>
            <a:gdLst/>
            <a:ahLst/>
            <a:cxnLst/>
            <a:rect l="l" t="t" r="r" b="b"/>
            <a:pathLst>
              <a:path w="7610475" h="1905">
                <a:moveTo>
                  <a:pt x="0" y="0"/>
                </a:moveTo>
                <a:lnTo>
                  <a:pt x="7610472" y="1575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0749" y="920824"/>
            <a:ext cx="86360" cy="85725"/>
          </a:xfrm>
          <a:custGeom>
            <a:avLst/>
            <a:gdLst/>
            <a:ahLst/>
            <a:cxnLst/>
            <a:rect l="l" t="t" r="r" b="b"/>
            <a:pathLst>
              <a:path w="86359" h="85725">
                <a:moveTo>
                  <a:pt x="85733" y="0"/>
                </a:moveTo>
                <a:lnTo>
                  <a:pt x="0" y="42844"/>
                </a:lnTo>
                <a:lnTo>
                  <a:pt x="85716" y="85725"/>
                </a:lnTo>
                <a:lnTo>
                  <a:pt x="857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02641" y="922376"/>
            <a:ext cx="86360" cy="85725"/>
          </a:xfrm>
          <a:custGeom>
            <a:avLst/>
            <a:gdLst/>
            <a:ahLst/>
            <a:cxnLst/>
            <a:rect l="l" t="t" r="r" b="b"/>
            <a:pathLst>
              <a:path w="86359" h="85725">
                <a:moveTo>
                  <a:pt x="16" y="0"/>
                </a:moveTo>
                <a:lnTo>
                  <a:pt x="0" y="85725"/>
                </a:lnTo>
                <a:lnTo>
                  <a:pt x="85732" y="42880"/>
                </a:lnTo>
                <a:lnTo>
                  <a:pt x="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4025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281" y="0"/>
                </a:moveTo>
                <a:lnTo>
                  <a:pt x="55750" y="7177"/>
                </a:lnTo>
                <a:lnTo>
                  <a:pt x="26735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5" y="155907"/>
                </a:lnTo>
                <a:lnTo>
                  <a:pt x="55750" y="175480"/>
                </a:lnTo>
                <a:lnTo>
                  <a:pt x="91281" y="182657"/>
                </a:lnTo>
                <a:lnTo>
                  <a:pt x="126812" y="175480"/>
                </a:lnTo>
                <a:lnTo>
                  <a:pt x="155827" y="155907"/>
                </a:lnTo>
                <a:lnTo>
                  <a:pt x="175390" y="126877"/>
                </a:lnTo>
                <a:lnTo>
                  <a:pt x="182563" y="91328"/>
                </a:lnTo>
                <a:lnTo>
                  <a:pt x="175390" y="55779"/>
                </a:lnTo>
                <a:lnTo>
                  <a:pt x="155827" y="26749"/>
                </a:lnTo>
                <a:lnTo>
                  <a:pt x="126812" y="7177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24025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2" y="0"/>
                </a:lnTo>
                <a:lnTo>
                  <a:pt x="126813" y="7177"/>
                </a:lnTo>
                <a:lnTo>
                  <a:pt x="155828" y="26749"/>
                </a:lnTo>
                <a:lnTo>
                  <a:pt x="175390" y="55779"/>
                </a:lnTo>
                <a:lnTo>
                  <a:pt x="182564" y="91328"/>
                </a:lnTo>
                <a:lnTo>
                  <a:pt x="175390" y="126878"/>
                </a:lnTo>
                <a:lnTo>
                  <a:pt x="155828" y="155908"/>
                </a:lnTo>
                <a:lnTo>
                  <a:pt x="126813" y="175480"/>
                </a:lnTo>
                <a:lnTo>
                  <a:pt x="91282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93227" y="114268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87538" y="1106171"/>
            <a:ext cx="37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255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76425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281" y="0"/>
                </a:moveTo>
                <a:lnTo>
                  <a:pt x="55750" y="7177"/>
                </a:lnTo>
                <a:lnTo>
                  <a:pt x="26735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5" y="155907"/>
                </a:lnTo>
                <a:lnTo>
                  <a:pt x="55750" y="175480"/>
                </a:lnTo>
                <a:lnTo>
                  <a:pt x="91281" y="182657"/>
                </a:lnTo>
                <a:lnTo>
                  <a:pt x="126812" y="175480"/>
                </a:lnTo>
                <a:lnTo>
                  <a:pt x="155827" y="155907"/>
                </a:lnTo>
                <a:lnTo>
                  <a:pt x="175390" y="126877"/>
                </a:lnTo>
                <a:lnTo>
                  <a:pt x="182563" y="91328"/>
                </a:lnTo>
                <a:lnTo>
                  <a:pt x="175390" y="55779"/>
                </a:lnTo>
                <a:lnTo>
                  <a:pt x="155827" y="26749"/>
                </a:lnTo>
                <a:lnTo>
                  <a:pt x="126812" y="7177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6425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2" y="0"/>
                </a:lnTo>
                <a:lnTo>
                  <a:pt x="126813" y="7177"/>
                </a:lnTo>
                <a:lnTo>
                  <a:pt x="155828" y="26749"/>
                </a:lnTo>
                <a:lnTo>
                  <a:pt x="175390" y="55779"/>
                </a:lnTo>
                <a:lnTo>
                  <a:pt x="182563" y="91328"/>
                </a:lnTo>
                <a:lnTo>
                  <a:pt x="175390" y="126878"/>
                </a:lnTo>
                <a:lnTo>
                  <a:pt x="155828" y="155908"/>
                </a:lnTo>
                <a:lnTo>
                  <a:pt x="126813" y="175480"/>
                </a:lnTo>
                <a:lnTo>
                  <a:pt x="91282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77975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281" y="0"/>
                </a:moveTo>
                <a:lnTo>
                  <a:pt x="55750" y="7177"/>
                </a:lnTo>
                <a:lnTo>
                  <a:pt x="26735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5" y="155907"/>
                </a:lnTo>
                <a:lnTo>
                  <a:pt x="55750" y="175480"/>
                </a:lnTo>
                <a:lnTo>
                  <a:pt x="91281" y="182657"/>
                </a:lnTo>
                <a:lnTo>
                  <a:pt x="126812" y="175480"/>
                </a:lnTo>
                <a:lnTo>
                  <a:pt x="155827" y="155907"/>
                </a:lnTo>
                <a:lnTo>
                  <a:pt x="175390" y="126877"/>
                </a:lnTo>
                <a:lnTo>
                  <a:pt x="182563" y="91328"/>
                </a:lnTo>
                <a:lnTo>
                  <a:pt x="175390" y="55779"/>
                </a:lnTo>
                <a:lnTo>
                  <a:pt x="155827" y="26749"/>
                </a:lnTo>
                <a:lnTo>
                  <a:pt x="126812" y="7177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77974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2" y="0"/>
                </a:lnTo>
                <a:lnTo>
                  <a:pt x="126813" y="7177"/>
                </a:lnTo>
                <a:lnTo>
                  <a:pt x="155828" y="26749"/>
                </a:lnTo>
                <a:lnTo>
                  <a:pt x="175390" y="55779"/>
                </a:lnTo>
                <a:lnTo>
                  <a:pt x="182564" y="91328"/>
                </a:lnTo>
                <a:lnTo>
                  <a:pt x="175390" y="126878"/>
                </a:lnTo>
                <a:lnTo>
                  <a:pt x="155828" y="155908"/>
                </a:lnTo>
                <a:lnTo>
                  <a:pt x="126813" y="175480"/>
                </a:lnTo>
                <a:lnTo>
                  <a:pt x="91282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16125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281" y="0"/>
                </a:moveTo>
                <a:lnTo>
                  <a:pt x="55750" y="7177"/>
                </a:lnTo>
                <a:lnTo>
                  <a:pt x="26735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5" y="155907"/>
                </a:lnTo>
                <a:lnTo>
                  <a:pt x="55750" y="175480"/>
                </a:lnTo>
                <a:lnTo>
                  <a:pt x="91281" y="182657"/>
                </a:lnTo>
                <a:lnTo>
                  <a:pt x="126812" y="175480"/>
                </a:lnTo>
                <a:lnTo>
                  <a:pt x="155827" y="155907"/>
                </a:lnTo>
                <a:lnTo>
                  <a:pt x="175390" y="126877"/>
                </a:lnTo>
                <a:lnTo>
                  <a:pt x="182563" y="91328"/>
                </a:lnTo>
                <a:lnTo>
                  <a:pt x="175390" y="55779"/>
                </a:lnTo>
                <a:lnTo>
                  <a:pt x="155827" y="26749"/>
                </a:lnTo>
                <a:lnTo>
                  <a:pt x="126812" y="7177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16125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2" y="0"/>
                </a:lnTo>
                <a:lnTo>
                  <a:pt x="126813" y="7177"/>
                </a:lnTo>
                <a:lnTo>
                  <a:pt x="155828" y="26749"/>
                </a:lnTo>
                <a:lnTo>
                  <a:pt x="175390" y="55779"/>
                </a:lnTo>
                <a:lnTo>
                  <a:pt x="182564" y="91328"/>
                </a:lnTo>
                <a:lnTo>
                  <a:pt x="175390" y="126878"/>
                </a:lnTo>
                <a:lnTo>
                  <a:pt x="155828" y="155908"/>
                </a:lnTo>
                <a:lnTo>
                  <a:pt x="126813" y="175480"/>
                </a:lnTo>
                <a:lnTo>
                  <a:pt x="91282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62462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281" y="0"/>
                </a:moveTo>
                <a:lnTo>
                  <a:pt x="55750" y="7177"/>
                </a:lnTo>
                <a:lnTo>
                  <a:pt x="26735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5" y="155907"/>
                </a:lnTo>
                <a:lnTo>
                  <a:pt x="55750" y="175480"/>
                </a:lnTo>
                <a:lnTo>
                  <a:pt x="91281" y="182657"/>
                </a:lnTo>
                <a:lnTo>
                  <a:pt x="126811" y="175480"/>
                </a:lnTo>
                <a:lnTo>
                  <a:pt x="155826" y="155907"/>
                </a:lnTo>
                <a:lnTo>
                  <a:pt x="175389" y="126877"/>
                </a:lnTo>
                <a:lnTo>
                  <a:pt x="182562" y="91328"/>
                </a:lnTo>
                <a:lnTo>
                  <a:pt x="175389" y="55779"/>
                </a:lnTo>
                <a:lnTo>
                  <a:pt x="155826" y="26749"/>
                </a:lnTo>
                <a:lnTo>
                  <a:pt x="126811" y="7177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62462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0" y="0"/>
                </a:lnTo>
                <a:lnTo>
                  <a:pt x="126811" y="7177"/>
                </a:lnTo>
                <a:lnTo>
                  <a:pt x="155826" y="26749"/>
                </a:lnTo>
                <a:lnTo>
                  <a:pt x="175388" y="55779"/>
                </a:lnTo>
                <a:lnTo>
                  <a:pt x="182562" y="91328"/>
                </a:lnTo>
                <a:lnTo>
                  <a:pt x="175388" y="126878"/>
                </a:lnTo>
                <a:lnTo>
                  <a:pt x="155826" y="155908"/>
                </a:lnTo>
                <a:lnTo>
                  <a:pt x="126811" y="175480"/>
                </a:lnTo>
                <a:lnTo>
                  <a:pt x="91280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08512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279" y="0"/>
                </a:moveTo>
                <a:lnTo>
                  <a:pt x="55749" y="7177"/>
                </a:lnTo>
                <a:lnTo>
                  <a:pt x="26735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5" y="155907"/>
                </a:lnTo>
                <a:lnTo>
                  <a:pt x="55749" y="175480"/>
                </a:lnTo>
                <a:lnTo>
                  <a:pt x="91279" y="182657"/>
                </a:lnTo>
                <a:lnTo>
                  <a:pt x="126811" y="175480"/>
                </a:lnTo>
                <a:lnTo>
                  <a:pt x="155825" y="155907"/>
                </a:lnTo>
                <a:lnTo>
                  <a:pt x="175387" y="126877"/>
                </a:lnTo>
                <a:lnTo>
                  <a:pt x="182561" y="91328"/>
                </a:lnTo>
                <a:lnTo>
                  <a:pt x="175387" y="55779"/>
                </a:lnTo>
                <a:lnTo>
                  <a:pt x="155825" y="26749"/>
                </a:lnTo>
                <a:lnTo>
                  <a:pt x="126811" y="7177"/>
                </a:lnTo>
                <a:lnTo>
                  <a:pt x="912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08512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0" y="0"/>
                </a:lnTo>
                <a:lnTo>
                  <a:pt x="126811" y="7177"/>
                </a:lnTo>
                <a:lnTo>
                  <a:pt x="155826" y="26749"/>
                </a:lnTo>
                <a:lnTo>
                  <a:pt x="175388" y="55779"/>
                </a:lnTo>
                <a:lnTo>
                  <a:pt x="182562" y="91328"/>
                </a:lnTo>
                <a:lnTo>
                  <a:pt x="175388" y="126878"/>
                </a:lnTo>
                <a:lnTo>
                  <a:pt x="155826" y="155908"/>
                </a:lnTo>
                <a:lnTo>
                  <a:pt x="126811" y="175480"/>
                </a:lnTo>
                <a:lnTo>
                  <a:pt x="91280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54562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279" y="0"/>
                </a:moveTo>
                <a:lnTo>
                  <a:pt x="55749" y="7177"/>
                </a:lnTo>
                <a:lnTo>
                  <a:pt x="26735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5" y="155907"/>
                </a:lnTo>
                <a:lnTo>
                  <a:pt x="55749" y="175480"/>
                </a:lnTo>
                <a:lnTo>
                  <a:pt x="91279" y="182657"/>
                </a:lnTo>
                <a:lnTo>
                  <a:pt x="126811" y="175480"/>
                </a:lnTo>
                <a:lnTo>
                  <a:pt x="155825" y="155907"/>
                </a:lnTo>
                <a:lnTo>
                  <a:pt x="175387" y="126877"/>
                </a:lnTo>
                <a:lnTo>
                  <a:pt x="182561" y="91328"/>
                </a:lnTo>
                <a:lnTo>
                  <a:pt x="175387" y="55779"/>
                </a:lnTo>
                <a:lnTo>
                  <a:pt x="155825" y="26749"/>
                </a:lnTo>
                <a:lnTo>
                  <a:pt x="126811" y="7177"/>
                </a:lnTo>
                <a:lnTo>
                  <a:pt x="912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54562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0" y="0"/>
                </a:lnTo>
                <a:lnTo>
                  <a:pt x="126811" y="7177"/>
                </a:lnTo>
                <a:lnTo>
                  <a:pt x="155826" y="26749"/>
                </a:lnTo>
                <a:lnTo>
                  <a:pt x="175388" y="55779"/>
                </a:lnTo>
                <a:lnTo>
                  <a:pt x="182562" y="91328"/>
                </a:lnTo>
                <a:lnTo>
                  <a:pt x="175388" y="126878"/>
                </a:lnTo>
                <a:lnTo>
                  <a:pt x="155826" y="155908"/>
                </a:lnTo>
                <a:lnTo>
                  <a:pt x="126811" y="175480"/>
                </a:lnTo>
                <a:lnTo>
                  <a:pt x="91280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91075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281" y="0"/>
                </a:moveTo>
                <a:lnTo>
                  <a:pt x="55750" y="7177"/>
                </a:lnTo>
                <a:lnTo>
                  <a:pt x="26735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5" y="155907"/>
                </a:lnTo>
                <a:lnTo>
                  <a:pt x="55750" y="175480"/>
                </a:lnTo>
                <a:lnTo>
                  <a:pt x="91281" y="182657"/>
                </a:lnTo>
                <a:lnTo>
                  <a:pt x="126812" y="175480"/>
                </a:lnTo>
                <a:lnTo>
                  <a:pt x="155827" y="155907"/>
                </a:lnTo>
                <a:lnTo>
                  <a:pt x="175390" y="126877"/>
                </a:lnTo>
                <a:lnTo>
                  <a:pt x="182563" y="91328"/>
                </a:lnTo>
                <a:lnTo>
                  <a:pt x="175390" y="55779"/>
                </a:lnTo>
                <a:lnTo>
                  <a:pt x="155827" y="26749"/>
                </a:lnTo>
                <a:lnTo>
                  <a:pt x="126812" y="7177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91075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2" y="0"/>
                </a:lnTo>
                <a:lnTo>
                  <a:pt x="126813" y="7177"/>
                </a:lnTo>
                <a:lnTo>
                  <a:pt x="155828" y="26749"/>
                </a:lnTo>
                <a:lnTo>
                  <a:pt x="175390" y="55779"/>
                </a:lnTo>
                <a:lnTo>
                  <a:pt x="182564" y="91328"/>
                </a:lnTo>
                <a:lnTo>
                  <a:pt x="175390" y="126878"/>
                </a:lnTo>
                <a:lnTo>
                  <a:pt x="155828" y="155908"/>
                </a:lnTo>
                <a:lnTo>
                  <a:pt x="126813" y="175480"/>
                </a:lnTo>
                <a:lnTo>
                  <a:pt x="91282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37123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282" y="0"/>
                </a:moveTo>
                <a:lnTo>
                  <a:pt x="55751" y="7177"/>
                </a:lnTo>
                <a:lnTo>
                  <a:pt x="26736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6" y="155907"/>
                </a:lnTo>
                <a:lnTo>
                  <a:pt x="55751" y="175480"/>
                </a:lnTo>
                <a:lnTo>
                  <a:pt x="91282" y="182657"/>
                </a:lnTo>
                <a:lnTo>
                  <a:pt x="126813" y="175480"/>
                </a:lnTo>
                <a:lnTo>
                  <a:pt x="155828" y="155907"/>
                </a:lnTo>
                <a:lnTo>
                  <a:pt x="175391" y="126877"/>
                </a:lnTo>
                <a:lnTo>
                  <a:pt x="182565" y="91328"/>
                </a:lnTo>
                <a:lnTo>
                  <a:pt x="175391" y="55779"/>
                </a:lnTo>
                <a:lnTo>
                  <a:pt x="155828" y="26749"/>
                </a:lnTo>
                <a:lnTo>
                  <a:pt x="126813" y="7177"/>
                </a:lnTo>
                <a:lnTo>
                  <a:pt x="91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37123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2" y="0"/>
                </a:lnTo>
                <a:lnTo>
                  <a:pt x="126813" y="7177"/>
                </a:lnTo>
                <a:lnTo>
                  <a:pt x="155828" y="26749"/>
                </a:lnTo>
                <a:lnTo>
                  <a:pt x="175390" y="55779"/>
                </a:lnTo>
                <a:lnTo>
                  <a:pt x="182564" y="91328"/>
                </a:lnTo>
                <a:lnTo>
                  <a:pt x="175390" y="126878"/>
                </a:lnTo>
                <a:lnTo>
                  <a:pt x="155828" y="155908"/>
                </a:lnTo>
                <a:lnTo>
                  <a:pt x="126813" y="175480"/>
                </a:lnTo>
                <a:lnTo>
                  <a:pt x="91282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83173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282" y="0"/>
                </a:moveTo>
                <a:lnTo>
                  <a:pt x="55751" y="7177"/>
                </a:lnTo>
                <a:lnTo>
                  <a:pt x="26736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6" y="155907"/>
                </a:lnTo>
                <a:lnTo>
                  <a:pt x="55751" y="175480"/>
                </a:lnTo>
                <a:lnTo>
                  <a:pt x="91282" y="182657"/>
                </a:lnTo>
                <a:lnTo>
                  <a:pt x="126813" y="175480"/>
                </a:lnTo>
                <a:lnTo>
                  <a:pt x="155828" y="155907"/>
                </a:lnTo>
                <a:lnTo>
                  <a:pt x="175391" y="126877"/>
                </a:lnTo>
                <a:lnTo>
                  <a:pt x="182565" y="91328"/>
                </a:lnTo>
                <a:lnTo>
                  <a:pt x="175391" y="55779"/>
                </a:lnTo>
                <a:lnTo>
                  <a:pt x="155828" y="26749"/>
                </a:lnTo>
                <a:lnTo>
                  <a:pt x="126813" y="7177"/>
                </a:lnTo>
                <a:lnTo>
                  <a:pt x="91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83173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2" y="0"/>
                </a:lnTo>
                <a:lnTo>
                  <a:pt x="126813" y="7177"/>
                </a:lnTo>
                <a:lnTo>
                  <a:pt x="155828" y="26749"/>
                </a:lnTo>
                <a:lnTo>
                  <a:pt x="175390" y="55779"/>
                </a:lnTo>
                <a:lnTo>
                  <a:pt x="182564" y="91328"/>
                </a:lnTo>
                <a:lnTo>
                  <a:pt x="175390" y="126878"/>
                </a:lnTo>
                <a:lnTo>
                  <a:pt x="155828" y="155908"/>
                </a:lnTo>
                <a:lnTo>
                  <a:pt x="126813" y="175480"/>
                </a:lnTo>
                <a:lnTo>
                  <a:pt x="91282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37123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282" y="0"/>
                </a:moveTo>
                <a:lnTo>
                  <a:pt x="55751" y="7177"/>
                </a:lnTo>
                <a:lnTo>
                  <a:pt x="26736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6" y="155907"/>
                </a:lnTo>
                <a:lnTo>
                  <a:pt x="55751" y="175480"/>
                </a:lnTo>
                <a:lnTo>
                  <a:pt x="91282" y="182657"/>
                </a:lnTo>
                <a:lnTo>
                  <a:pt x="126813" y="175480"/>
                </a:lnTo>
                <a:lnTo>
                  <a:pt x="155828" y="155907"/>
                </a:lnTo>
                <a:lnTo>
                  <a:pt x="175391" y="126877"/>
                </a:lnTo>
                <a:lnTo>
                  <a:pt x="182565" y="91328"/>
                </a:lnTo>
                <a:lnTo>
                  <a:pt x="175391" y="55779"/>
                </a:lnTo>
                <a:lnTo>
                  <a:pt x="155828" y="26749"/>
                </a:lnTo>
                <a:lnTo>
                  <a:pt x="126813" y="7177"/>
                </a:lnTo>
                <a:lnTo>
                  <a:pt x="91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37123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2" y="0"/>
                </a:lnTo>
                <a:lnTo>
                  <a:pt x="126813" y="7177"/>
                </a:lnTo>
                <a:lnTo>
                  <a:pt x="155828" y="26749"/>
                </a:lnTo>
                <a:lnTo>
                  <a:pt x="175390" y="55779"/>
                </a:lnTo>
                <a:lnTo>
                  <a:pt x="182564" y="91328"/>
                </a:lnTo>
                <a:lnTo>
                  <a:pt x="175390" y="126878"/>
                </a:lnTo>
                <a:lnTo>
                  <a:pt x="155828" y="155908"/>
                </a:lnTo>
                <a:lnTo>
                  <a:pt x="126813" y="175480"/>
                </a:lnTo>
                <a:lnTo>
                  <a:pt x="91282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73637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281" y="0"/>
                </a:moveTo>
                <a:lnTo>
                  <a:pt x="55750" y="7177"/>
                </a:lnTo>
                <a:lnTo>
                  <a:pt x="26735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5" y="155907"/>
                </a:lnTo>
                <a:lnTo>
                  <a:pt x="55750" y="175480"/>
                </a:lnTo>
                <a:lnTo>
                  <a:pt x="91281" y="182657"/>
                </a:lnTo>
                <a:lnTo>
                  <a:pt x="126811" y="175480"/>
                </a:lnTo>
                <a:lnTo>
                  <a:pt x="155826" y="155907"/>
                </a:lnTo>
                <a:lnTo>
                  <a:pt x="175389" y="126877"/>
                </a:lnTo>
                <a:lnTo>
                  <a:pt x="182562" y="91328"/>
                </a:lnTo>
                <a:lnTo>
                  <a:pt x="175389" y="55779"/>
                </a:lnTo>
                <a:lnTo>
                  <a:pt x="155826" y="26749"/>
                </a:lnTo>
                <a:lnTo>
                  <a:pt x="126811" y="7177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73637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0" y="0"/>
                </a:lnTo>
                <a:lnTo>
                  <a:pt x="126811" y="7177"/>
                </a:lnTo>
                <a:lnTo>
                  <a:pt x="155826" y="26749"/>
                </a:lnTo>
                <a:lnTo>
                  <a:pt x="175388" y="55779"/>
                </a:lnTo>
                <a:lnTo>
                  <a:pt x="182562" y="91328"/>
                </a:lnTo>
                <a:lnTo>
                  <a:pt x="175388" y="126878"/>
                </a:lnTo>
                <a:lnTo>
                  <a:pt x="155826" y="155908"/>
                </a:lnTo>
                <a:lnTo>
                  <a:pt x="126811" y="175480"/>
                </a:lnTo>
                <a:lnTo>
                  <a:pt x="91280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19687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281" y="0"/>
                </a:moveTo>
                <a:lnTo>
                  <a:pt x="55750" y="7177"/>
                </a:lnTo>
                <a:lnTo>
                  <a:pt x="26735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5" y="155907"/>
                </a:lnTo>
                <a:lnTo>
                  <a:pt x="55750" y="175480"/>
                </a:lnTo>
                <a:lnTo>
                  <a:pt x="91281" y="182657"/>
                </a:lnTo>
                <a:lnTo>
                  <a:pt x="126811" y="175480"/>
                </a:lnTo>
                <a:lnTo>
                  <a:pt x="155826" y="155907"/>
                </a:lnTo>
                <a:lnTo>
                  <a:pt x="175389" y="126877"/>
                </a:lnTo>
                <a:lnTo>
                  <a:pt x="182562" y="91328"/>
                </a:lnTo>
                <a:lnTo>
                  <a:pt x="175389" y="55779"/>
                </a:lnTo>
                <a:lnTo>
                  <a:pt x="155826" y="26749"/>
                </a:lnTo>
                <a:lnTo>
                  <a:pt x="126811" y="7177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19687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0" y="0"/>
                </a:lnTo>
                <a:lnTo>
                  <a:pt x="126811" y="7177"/>
                </a:lnTo>
                <a:lnTo>
                  <a:pt x="155826" y="26749"/>
                </a:lnTo>
                <a:lnTo>
                  <a:pt x="175388" y="55779"/>
                </a:lnTo>
                <a:lnTo>
                  <a:pt x="182562" y="91328"/>
                </a:lnTo>
                <a:lnTo>
                  <a:pt x="175388" y="126878"/>
                </a:lnTo>
                <a:lnTo>
                  <a:pt x="155826" y="155908"/>
                </a:lnTo>
                <a:lnTo>
                  <a:pt x="126811" y="175480"/>
                </a:lnTo>
                <a:lnTo>
                  <a:pt x="91280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265737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279" y="0"/>
                </a:moveTo>
                <a:lnTo>
                  <a:pt x="55749" y="7177"/>
                </a:lnTo>
                <a:lnTo>
                  <a:pt x="26735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5" y="155907"/>
                </a:lnTo>
                <a:lnTo>
                  <a:pt x="55749" y="175480"/>
                </a:lnTo>
                <a:lnTo>
                  <a:pt x="91279" y="182657"/>
                </a:lnTo>
                <a:lnTo>
                  <a:pt x="126811" y="175480"/>
                </a:lnTo>
                <a:lnTo>
                  <a:pt x="155825" y="155907"/>
                </a:lnTo>
                <a:lnTo>
                  <a:pt x="175387" y="126877"/>
                </a:lnTo>
                <a:lnTo>
                  <a:pt x="182561" y="91328"/>
                </a:lnTo>
                <a:lnTo>
                  <a:pt x="175387" y="55779"/>
                </a:lnTo>
                <a:lnTo>
                  <a:pt x="155825" y="26749"/>
                </a:lnTo>
                <a:lnTo>
                  <a:pt x="126811" y="7177"/>
                </a:lnTo>
                <a:lnTo>
                  <a:pt x="912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65737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0" y="0"/>
                </a:lnTo>
                <a:lnTo>
                  <a:pt x="126811" y="7177"/>
                </a:lnTo>
                <a:lnTo>
                  <a:pt x="155826" y="26749"/>
                </a:lnTo>
                <a:lnTo>
                  <a:pt x="175388" y="55779"/>
                </a:lnTo>
                <a:lnTo>
                  <a:pt x="182562" y="91328"/>
                </a:lnTo>
                <a:lnTo>
                  <a:pt x="175388" y="126878"/>
                </a:lnTo>
                <a:lnTo>
                  <a:pt x="155826" y="155908"/>
                </a:lnTo>
                <a:lnTo>
                  <a:pt x="126811" y="175480"/>
                </a:lnTo>
                <a:lnTo>
                  <a:pt x="91280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43100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281" y="0"/>
                </a:moveTo>
                <a:lnTo>
                  <a:pt x="55750" y="7177"/>
                </a:lnTo>
                <a:lnTo>
                  <a:pt x="26735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5" y="155907"/>
                </a:lnTo>
                <a:lnTo>
                  <a:pt x="55750" y="175480"/>
                </a:lnTo>
                <a:lnTo>
                  <a:pt x="91281" y="182657"/>
                </a:lnTo>
                <a:lnTo>
                  <a:pt x="126812" y="175480"/>
                </a:lnTo>
                <a:lnTo>
                  <a:pt x="155827" y="155907"/>
                </a:lnTo>
                <a:lnTo>
                  <a:pt x="175390" y="126877"/>
                </a:lnTo>
                <a:lnTo>
                  <a:pt x="182563" y="91328"/>
                </a:lnTo>
                <a:lnTo>
                  <a:pt x="175390" y="55779"/>
                </a:lnTo>
                <a:lnTo>
                  <a:pt x="155827" y="26749"/>
                </a:lnTo>
                <a:lnTo>
                  <a:pt x="126812" y="7177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43100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2" y="0"/>
                </a:lnTo>
                <a:lnTo>
                  <a:pt x="126813" y="7177"/>
                </a:lnTo>
                <a:lnTo>
                  <a:pt x="155828" y="26749"/>
                </a:lnTo>
                <a:lnTo>
                  <a:pt x="175390" y="55779"/>
                </a:lnTo>
                <a:lnTo>
                  <a:pt x="182564" y="91328"/>
                </a:lnTo>
                <a:lnTo>
                  <a:pt x="175390" y="126878"/>
                </a:lnTo>
                <a:lnTo>
                  <a:pt x="155828" y="155908"/>
                </a:lnTo>
                <a:lnTo>
                  <a:pt x="126813" y="175480"/>
                </a:lnTo>
                <a:lnTo>
                  <a:pt x="91282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79612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281" y="0"/>
                </a:moveTo>
                <a:lnTo>
                  <a:pt x="55750" y="7177"/>
                </a:lnTo>
                <a:lnTo>
                  <a:pt x="26735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5" y="155907"/>
                </a:lnTo>
                <a:lnTo>
                  <a:pt x="55750" y="175480"/>
                </a:lnTo>
                <a:lnTo>
                  <a:pt x="91281" y="182657"/>
                </a:lnTo>
                <a:lnTo>
                  <a:pt x="126811" y="175480"/>
                </a:lnTo>
                <a:lnTo>
                  <a:pt x="155826" y="155907"/>
                </a:lnTo>
                <a:lnTo>
                  <a:pt x="175389" y="126877"/>
                </a:lnTo>
                <a:lnTo>
                  <a:pt x="182562" y="91328"/>
                </a:lnTo>
                <a:lnTo>
                  <a:pt x="175389" y="55779"/>
                </a:lnTo>
                <a:lnTo>
                  <a:pt x="155826" y="26749"/>
                </a:lnTo>
                <a:lnTo>
                  <a:pt x="126811" y="7177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79612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1" y="0"/>
                </a:lnTo>
                <a:lnTo>
                  <a:pt x="126811" y="7177"/>
                </a:lnTo>
                <a:lnTo>
                  <a:pt x="155826" y="26749"/>
                </a:lnTo>
                <a:lnTo>
                  <a:pt x="175388" y="55779"/>
                </a:lnTo>
                <a:lnTo>
                  <a:pt x="182561" y="91328"/>
                </a:lnTo>
                <a:lnTo>
                  <a:pt x="175388" y="126878"/>
                </a:lnTo>
                <a:lnTo>
                  <a:pt x="155826" y="155908"/>
                </a:lnTo>
                <a:lnTo>
                  <a:pt x="126811" y="175480"/>
                </a:lnTo>
                <a:lnTo>
                  <a:pt x="91281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125662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281" y="0"/>
                </a:moveTo>
                <a:lnTo>
                  <a:pt x="55750" y="7177"/>
                </a:lnTo>
                <a:lnTo>
                  <a:pt x="26735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5" y="155907"/>
                </a:lnTo>
                <a:lnTo>
                  <a:pt x="55750" y="175480"/>
                </a:lnTo>
                <a:lnTo>
                  <a:pt x="91281" y="182657"/>
                </a:lnTo>
                <a:lnTo>
                  <a:pt x="126811" y="175480"/>
                </a:lnTo>
                <a:lnTo>
                  <a:pt x="155826" y="155907"/>
                </a:lnTo>
                <a:lnTo>
                  <a:pt x="175389" y="126877"/>
                </a:lnTo>
                <a:lnTo>
                  <a:pt x="182562" y="91328"/>
                </a:lnTo>
                <a:lnTo>
                  <a:pt x="175389" y="55779"/>
                </a:lnTo>
                <a:lnTo>
                  <a:pt x="155826" y="26749"/>
                </a:lnTo>
                <a:lnTo>
                  <a:pt x="126811" y="7177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125662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1" y="0"/>
                </a:lnTo>
                <a:lnTo>
                  <a:pt x="126811" y="7177"/>
                </a:lnTo>
                <a:lnTo>
                  <a:pt x="155826" y="26749"/>
                </a:lnTo>
                <a:lnTo>
                  <a:pt x="175388" y="55779"/>
                </a:lnTo>
                <a:lnTo>
                  <a:pt x="182561" y="91328"/>
                </a:lnTo>
                <a:lnTo>
                  <a:pt x="175388" y="126878"/>
                </a:lnTo>
                <a:lnTo>
                  <a:pt x="155826" y="155908"/>
                </a:lnTo>
                <a:lnTo>
                  <a:pt x="126811" y="175480"/>
                </a:lnTo>
                <a:lnTo>
                  <a:pt x="91281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15062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279" y="0"/>
                </a:moveTo>
                <a:lnTo>
                  <a:pt x="55749" y="7177"/>
                </a:lnTo>
                <a:lnTo>
                  <a:pt x="26735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5" y="155907"/>
                </a:lnTo>
                <a:lnTo>
                  <a:pt x="55749" y="175480"/>
                </a:lnTo>
                <a:lnTo>
                  <a:pt x="91279" y="182657"/>
                </a:lnTo>
                <a:lnTo>
                  <a:pt x="126811" y="175480"/>
                </a:lnTo>
                <a:lnTo>
                  <a:pt x="155825" y="155907"/>
                </a:lnTo>
                <a:lnTo>
                  <a:pt x="175387" y="126877"/>
                </a:lnTo>
                <a:lnTo>
                  <a:pt x="182561" y="91328"/>
                </a:lnTo>
                <a:lnTo>
                  <a:pt x="175387" y="55779"/>
                </a:lnTo>
                <a:lnTo>
                  <a:pt x="155825" y="26749"/>
                </a:lnTo>
                <a:lnTo>
                  <a:pt x="126811" y="7177"/>
                </a:lnTo>
                <a:lnTo>
                  <a:pt x="912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15062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0" y="0"/>
                </a:lnTo>
                <a:lnTo>
                  <a:pt x="126811" y="7177"/>
                </a:lnTo>
                <a:lnTo>
                  <a:pt x="155826" y="26749"/>
                </a:lnTo>
                <a:lnTo>
                  <a:pt x="175388" y="55779"/>
                </a:lnTo>
                <a:lnTo>
                  <a:pt x="182562" y="91328"/>
                </a:lnTo>
                <a:lnTo>
                  <a:pt x="175388" y="126878"/>
                </a:lnTo>
                <a:lnTo>
                  <a:pt x="155826" y="155908"/>
                </a:lnTo>
                <a:lnTo>
                  <a:pt x="126811" y="175480"/>
                </a:lnTo>
                <a:lnTo>
                  <a:pt x="91280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251573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282" y="0"/>
                </a:moveTo>
                <a:lnTo>
                  <a:pt x="55751" y="7177"/>
                </a:lnTo>
                <a:lnTo>
                  <a:pt x="26736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6" y="155907"/>
                </a:lnTo>
                <a:lnTo>
                  <a:pt x="55751" y="175480"/>
                </a:lnTo>
                <a:lnTo>
                  <a:pt x="91282" y="182657"/>
                </a:lnTo>
                <a:lnTo>
                  <a:pt x="126813" y="175480"/>
                </a:lnTo>
                <a:lnTo>
                  <a:pt x="155827" y="155907"/>
                </a:lnTo>
                <a:lnTo>
                  <a:pt x="175390" y="126877"/>
                </a:lnTo>
                <a:lnTo>
                  <a:pt x="182563" y="91328"/>
                </a:lnTo>
                <a:lnTo>
                  <a:pt x="175390" y="55779"/>
                </a:lnTo>
                <a:lnTo>
                  <a:pt x="155827" y="26749"/>
                </a:lnTo>
                <a:lnTo>
                  <a:pt x="126813" y="7177"/>
                </a:lnTo>
                <a:lnTo>
                  <a:pt x="91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251573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2" y="0"/>
                </a:lnTo>
                <a:lnTo>
                  <a:pt x="126813" y="7177"/>
                </a:lnTo>
                <a:lnTo>
                  <a:pt x="155828" y="26749"/>
                </a:lnTo>
                <a:lnTo>
                  <a:pt x="175390" y="55779"/>
                </a:lnTo>
                <a:lnTo>
                  <a:pt x="182564" y="91328"/>
                </a:lnTo>
                <a:lnTo>
                  <a:pt x="175390" y="126878"/>
                </a:lnTo>
                <a:lnTo>
                  <a:pt x="155828" y="155908"/>
                </a:lnTo>
                <a:lnTo>
                  <a:pt x="126813" y="175480"/>
                </a:lnTo>
                <a:lnTo>
                  <a:pt x="91282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97623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282" y="0"/>
                </a:moveTo>
                <a:lnTo>
                  <a:pt x="55751" y="7177"/>
                </a:lnTo>
                <a:lnTo>
                  <a:pt x="26736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6" y="155907"/>
                </a:lnTo>
                <a:lnTo>
                  <a:pt x="55751" y="175480"/>
                </a:lnTo>
                <a:lnTo>
                  <a:pt x="91282" y="182657"/>
                </a:lnTo>
                <a:lnTo>
                  <a:pt x="126813" y="175480"/>
                </a:lnTo>
                <a:lnTo>
                  <a:pt x="155827" y="155907"/>
                </a:lnTo>
                <a:lnTo>
                  <a:pt x="175390" y="126877"/>
                </a:lnTo>
                <a:lnTo>
                  <a:pt x="182563" y="91328"/>
                </a:lnTo>
                <a:lnTo>
                  <a:pt x="175390" y="55779"/>
                </a:lnTo>
                <a:lnTo>
                  <a:pt x="155827" y="26749"/>
                </a:lnTo>
                <a:lnTo>
                  <a:pt x="126813" y="7177"/>
                </a:lnTo>
                <a:lnTo>
                  <a:pt x="91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397623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2" y="0"/>
                </a:lnTo>
                <a:lnTo>
                  <a:pt x="126813" y="7177"/>
                </a:lnTo>
                <a:lnTo>
                  <a:pt x="155827" y="26749"/>
                </a:lnTo>
                <a:lnTo>
                  <a:pt x="175390" y="55779"/>
                </a:lnTo>
                <a:lnTo>
                  <a:pt x="182563" y="91328"/>
                </a:lnTo>
                <a:lnTo>
                  <a:pt x="175390" y="126878"/>
                </a:lnTo>
                <a:lnTo>
                  <a:pt x="155827" y="155908"/>
                </a:lnTo>
                <a:lnTo>
                  <a:pt x="126813" y="175480"/>
                </a:lnTo>
                <a:lnTo>
                  <a:pt x="91282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470648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282" y="0"/>
                </a:moveTo>
                <a:lnTo>
                  <a:pt x="55751" y="7177"/>
                </a:lnTo>
                <a:lnTo>
                  <a:pt x="26736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6" y="155907"/>
                </a:lnTo>
                <a:lnTo>
                  <a:pt x="55751" y="175480"/>
                </a:lnTo>
                <a:lnTo>
                  <a:pt x="91282" y="182657"/>
                </a:lnTo>
                <a:lnTo>
                  <a:pt x="126813" y="175480"/>
                </a:lnTo>
                <a:lnTo>
                  <a:pt x="155828" y="155907"/>
                </a:lnTo>
                <a:lnTo>
                  <a:pt x="175391" y="126877"/>
                </a:lnTo>
                <a:lnTo>
                  <a:pt x="182565" y="91328"/>
                </a:lnTo>
                <a:lnTo>
                  <a:pt x="175391" y="55779"/>
                </a:lnTo>
                <a:lnTo>
                  <a:pt x="155828" y="26749"/>
                </a:lnTo>
                <a:lnTo>
                  <a:pt x="126813" y="7177"/>
                </a:lnTo>
                <a:lnTo>
                  <a:pt x="91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70648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2" y="0"/>
                </a:lnTo>
                <a:lnTo>
                  <a:pt x="126813" y="7177"/>
                </a:lnTo>
                <a:lnTo>
                  <a:pt x="155828" y="26749"/>
                </a:lnTo>
                <a:lnTo>
                  <a:pt x="175390" y="55779"/>
                </a:lnTo>
                <a:lnTo>
                  <a:pt x="182564" y="91328"/>
                </a:lnTo>
                <a:lnTo>
                  <a:pt x="175390" y="126878"/>
                </a:lnTo>
                <a:lnTo>
                  <a:pt x="155828" y="155908"/>
                </a:lnTo>
                <a:lnTo>
                  <a:pt x="126813" y="175480"/>
                </a:lnTo>
                <a:lnTo>
                  <a:pt x="91282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07162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281" y="0"/>
                </a:moveTo>
                <a:lnTo>
                  <a:pt x="55750" y="7177"/>
                </a:lnTo>
                <a:lnTo>
                  <a:pt x="26735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5" y="155907"/>
                </a:lnTo>
                <a:lnTo>
                  <a:pt x="55750" y="175480"/>
                </a:lnTo>
                <a:lnTo>
                  <a:pt x="91281" y="182657"/>
                </a:lnTo>
                <a:lnTo>
                  <a:pt x="126811" y="175480"/>
                </a:lnTo>
                <a:lnTo>
                  <a:pt x="155825" y="155907"/>
                </a:lnTo>
                <a:lnTo>
                  <a:pt x="175388" y="126877"/>
                </a:lnTo>
                <a:lnTo>
                  <a:pt x="182561" y="91328"/>
                </a:lnTo>
                <a:lnTo>
                  <a:pt x="175388" y="55779"/>
                </a:lnTo>
                <a:lnTo>
                  <a:pt x="155825" y="26749"/>
                </a:lnTo>
                <a:lnTo>
                  <a:pt x="126811" y="7177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07162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1" y="0"/>
                </a:lnTo>
                <a:lnTo>
                  <a:pt x="126811" y="7177"/>
                </a:lnTo>
                <a:lnTo>
                  <a:pt x="155826" y="26749"/>
                </a:lnTo>
                <a:lnTo>
                  <a:pt x="175388" y="55779"/>
                </a:lnTo>
                <a:lnTo>
                  <a:pt x="182561" y="91328"/>
                </a:lnTo>
                <a:lnTo>
                  <a:pt x="175388" y="126878"/>
                </a:lnTo>
                <a:lnTo>
                  <a:pt x="155826" y="155908"/>
                </a:lnTo>
                <a:lnTo>
                  <a:pt x="126811" y="175480"/>
                </a:lnTo>
                <a:lnTo>
                  <a:pt x="91281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653210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281" y="0"/>
                </a:moveTo>
                <a:lnTo>
                  <a:pt x="55750" y="7177"/>
                </a:lnTo>
                <a:lnTo>
                  <a:pt x="26735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5" y="155907"/>
                </a:lnTo>
                <a:lnTo>
                  <a:pt x="55750" y="175480"/>
                </a:lnTo>
                <a:lnTo>
                  <a:pt x="91281" y="182657"/>
                </a:lnTo>
                <a:lnTo>
                  <a:pt x="126812" y="175480"/>
                </a:lnTo>
                <a:lnTo>
                  <a:pt x="155827" y="155907"/>
                </a:lnTo>
                <a:lnTo>
                  <a:pt x="175389" y="126877"/>
                </a:lnTo>
                <a:lnTo>
                  <a:pt x="182562" y="91328"/>
                </a:lnTo>
                <a:lnTo>
                  <a:pt x="175389" y="55779"/>
                </a:lnTo>
                <a:lnTo>
                  <a:pt x="155827" y="26749"/>
                </a:lnTo>
                <a:lnTo>
                  <a:pt x="126812" y="7177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653210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1" y="0"/>
                </a:lnTo>
                <a:lnTo>
                  <a:pt x="126811" y="7177"/>
                </a:lnTo>
                <a:lnTo>
                  <a:pt x="155826" y="26749"/>
                </a:lnTo>
                <a:lnTo>
                  <a:pt x="175388" y="55779"/>
                </a:lnTo>
                <a:lnTo>
                  <a:pt x="182561" y="91328"/>
                </a:lnTo>
                <a:lnTo>
                  <a:pt x="175388" y="126878"/>
                </a:lnTo>
                <a:lnTo>
                  <a:pt x="155826" y="155908"/>
                </a:lnTo>
                <a:lnTo>
                  <a:pt x="126811" y="175480"/>
                </a:lnTo>
                <a:lnTo>
                  <a:pt x="91281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83173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282" y="0"/>
                </a:moveTo>
                <a:lnTo>
                  <a:pt x="55751" y="7177"/>
                </a:lnTo>
                <a:lnTo>
                  <a:pt x="26736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6" y="155907"/>
                </a:lnTo>
                <a:lnTo>
                  <a:pt x="55751" y="175480"/>
                </a:lnTo>
                <a:lnTo>
                  <a:pt x="91282" y="182657"/>
                </a:lnTo>
                <a:lnTo>
                  <a:pt x="126813" y="175480"/>
                </a:lnTo>
                <a:lnTo>
                  <a:pt x="155828" y="155907"/>
                </a:lnTo>
                <a:lnTo>
                  <a:pt x="175391" y="126877"/>
                </a:lnTo>
                <a:lnTo>
                  <a:pt x="182565" y="91328"/>
                </a:lnTo>
                <a:lnTo>
                  <a:pt x="175391" y="55779"/>
                </a:lnTo>
                <a:lnTo>
                  <a:pt x="155828" y="26749"/>
                </a:lnTo>
                <a:lnTo>
                  <a:pt x="126813" y="7177"/>
                </a:lnTo>
                <a:lnTo>
                  <a:pt x="91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083173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2" y="0"/>
                </a:lnTo>
                <a:lnTo>
                  <a:pt x="126813" y="7177"/>
                </a:lnTo>
                <a:lnTo>
                  <a:pt x="155828" y="26749"/>
                </a:lnTo>
                <a:lnTo>
                  <a:pt x="175390" y="55779"/>
                </a:lnTo>
                <a:lnTo>
                  <a:pt x="182564" y="91328"/>
                </a:lnTo>
                <a:lnTo>
                  <a:pt x="175390" y="126878"/>
                </a:lnTo>
                <a:lnTo>
                  <a:pt x="155828" y="155908"/>
                </a:lnTo>
                <a:lnTo>
                  <a:pt x="126813" y="175480"/>
                </a:lnTo>
                <a:lnTo>
                  <a:pt x="91282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119687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281" y="0"/>
                </a:moveTo>
                <a:lnTo>
                  <a:pt x="55750" y="7177"/>
                </a:lnTo>
                <a:lnTo>
                  <a:pt x="26735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5" y="155907"/>
                </a:lnTo>
                <a:lnTo>
                  <a:pt x="55750" y="175480"/>
                </a:lnTo>
                <a:lnTo>
                  <a:pt x="91281" y="182657"/>
                </a:lnTo>
                <a:lnTo>
                  <a:pt x="126811" y="175480"/>
                </a:lnTo>
                <a:lnTo>
                  <a:pt x="155826" y="155907"/>
                </a:lnTo>
                <a:lnTo>
                  <a:pt x="175389" y="126877"/>
                </a:lnTo>
                <a:lnTo>
                  <a:pt x="182562" y="91328"/>
                </a:lnTo>
                <a:lnTo>
                  <a:pt x="175389" y="55779"/>
                </a:lnTo>
                <a:lnTo>
                  <a:pt x="155826" y="26749"/>
                </a:lnTo>
                <a:lnTo>
                  <a:pt x="126811" y="7177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119687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0" y="0"/>
                </a:lnTo>
                <a:lnTo>
                  <a:pt x="126811" y="7177"/>
                </a:lnTo>
                <a:lnTo>
                  <a:pt x="155826" y="26749"/>
                </a:lnTo>
                <a:lnTo>
                  <a:pt x="175388" y="55779"/>
                </a:lnTo>
                <a:lnTo>
                  <a:pt x="182562" y="91328"/>
                </a:lnTo>
                <a:lnTo>
                  <a:pt x="175388" y="126878"/>
                </a:lnTo>
                <a:lnTo>
                  <a:pt x="155826" y="155908"/>
                </a:lnTo>
                <a:lnTo>
                  <a:pt x="126811" y="175480"/>
                </a:lnTo>
                <a:lnTo>
                  <a:pt x="91280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265737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279" y="0"/>
                </a:moveTo>
                <a:lnTo>
                  <a:pt x="55749" y="7177"/>
                </a:lnTo>
                <a:lnTo>
                  <a:pt x="26735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5" y="155907"/>
                </a:lnTo>
                <a:lnTo>
                  <a:pt x="55749" y="175480"/>
                </a:lnTo>
                <a:lnTo>
                  <a:pt x="91279" y="182657"/>
                </a:lnTo>
                <a:lnTo>
                  <a:pt x="126811" y="175480"/>
                </a:lnTo>
                <a:lnTo>
                  <a:pt x="155825" y="155907"/>
                </a:lnTo>
                <a:lnTo>
                  <a:pt x="175387" y="126877"/>
                </a:lnTo>
                <a:lnTo>
                  <a:pt x="182561" y="91328"/>
                </a:lnTo>
                <a:lnTo>
                  <a:pt x="175387" y="55779"/>
                </a:lnTo>
                <a:lnTo>
                  <a:pt x="155825" y="26749"/>
                </a:lnTo>
                <a:lnTo>
                  <a:pt x="126811" y="7177"/>
                </a:lnTo>
                <a:lnTo>
                  <a:pt x="912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265737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0" y="0"/>
                </a:lnTo>
                <a:lnTo>
                  <a:pt x="126811" y="7177"/>
                </a:lnTo>
                <a:lnTo>
                  <a:pt x="155826" y="26749"/>
                </a:lnTo>
                <a:lnTo>
                  <a:pt x="175388" y="55779"/>
                </a:lnTo>
                <a:lnTo>
                  <a:pt x="182562" y="91328"/>
                </a:lnTo>
                <a:lnTo>
                  <a:pt x="175388" y="126878"/>
                </a:lnTo>
                <a:lnTo>
                  <a:pt x="155826" y="155908"/>
                </a:lnTo>
                <a:lnTo>
                  <a:pt x="126811" y="175480"/>
                </a:lnTo>
                <a:lnTo>
                  <a:pt x="91280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38762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279" y="0"/>
                </a:moveTo>
                <a:lnTo>
                  <a:pt x="55749" y="7177"/>
                </a:lnTo>
                <a:lnTo>
                  <a:pt x="26735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5" y="155907"/>
                </a:lnTo>
                <a:lnTo>
                  <a:pt x="55749" y="175480"/>
                </a:lnTo>
                <a:lnTo>
                  <a:pt x="91279" y="182657"/>
                </a:lnTo>
                <a:lnTo>
                  <a:pt x="126811" y="175480"/>
                </a:lnTo>
                <a:lnTo>
                  <a:pt x="155825" y="155907"/>
                </a:lnTo>
                <a:lnTo>
                  <a:pt x="175387" y="126877"/>
                </a:lnTo>
                <a:lnTo>
                  <a:pt x="182561" y="91328"/>
                </a:lnTo>
                <a:lnTo>
                  <a:pt x="175387" y="55779"/>
                </a:lnTo>
                <a:lnTo>
                  <a:pt x="155825" y="26749"/>
                </a:lnTo>
                <a:lnTo>
                  <a:pt x="126811" y="7177"/>
                </a:lnTo>
                <a:lnTo>
                  <a:pt x="912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338762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0" y="0"/>
                </a:lnTo>
                <a:lnTo>
                  <a:pt x="126811" y="7177"/>
                </a:lnTo>
                <a:lnTo>
                  <a:pt x="155826" y="26749"/>
                </a:lnTo>
                <a:lnTo>
                  <a:pt x="175388" y="55779"/>
                </a:lnTo>
                <a:lnTo>
                  <a:pt x="182562" y="91328"/>
                </a:lnTo>
                <a:lnTo>
                  <a:pt x="175388" y="126878"/>
                </a:lnTo>
                <a:lnTo>
                  <a:pt x="155826" y="155908"/>
                </a:lnTo>
                <a:lnTo>
                  <a:pt x="126811" y="175480"/>
                </a:lnTo>
                <a:lnTo>
                  <a:pt x="91280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375273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282" y="0"/>
                </a:moveTo>
                <a:lnTo>
                  <a:pt x="55751" y="7177"/>
                </a:lnTo>
                <a:lnTo>
                  <a:pt x="26736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6" y="155907"/>
                </a:lnTo>
                <a:lnTo>
                  <a:pt x="55751" y="175480"/>
                </a:lnTo>
                <a:lnTo>
                  <a:pt x="91282" y="182657"/>
                </a:lnTo>
                <a:lnTo>
                  <a:pt x="126813" y="175480"/>
                </a:lnTo>
                <a:lnTo>
                  <a:pt x="155828" y="155907"/>
                </a:lnTo>
                <a:lnTo>
                  <a:pt x="175391" y="126877"/>
                </a:lnTo>
                <a:lnTo>
                  <a:pt x="182565" y="91328"/>
                </a:lnTo>
                <a:lnTo>
                  <a:pt x="175391" y="55779"/>
                </a:lnTo>
                <a:lnTo>
                  <a:pt x="155828" y="26749"/>
                </a:lnTo>
                <a:lnTo>
                  <a:pt x="126813" y="7177"/>
                </a:lnTo>
                <a:lnTo>
                  <a:pt x="91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375273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2" y="0"/>
                </a:lnTo>
                <a:lnTo>
                  <a:pt x="126813" y="7177"/>
                </a:lnTo>
                <a:lnTo>
                  <a:pt x="155828" y="26749"/>
                </a:lnTo>
                <a:lnTo>
                  <a:pt x="175390" y="55779"/>
                </a:lnTo>
                <a:lnTo>
                  <a:pt x="182564" y="91328"/>
                </a:lnTo>
                <a:lnTo>
                  <a:pt x="175390" y="126878"/>
                </a:lnTo>
                <a:lnTo>
                  <a:pt x="155828" y="155908"/>
                </a:lnTo>
                <a:lnTo>
                  <a:pt x="126813" y="175480"/>
                </a:lnTo>
                <a:lnTo>
                  <a:pt x="91282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521325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281" y="0"/>
                </a:moveTo>
                <a:lnTo>
                  <a:pt x="55750" y="7177"/>
                </a:lnTo>
                <a:lnTo>
                  <a:pt x="26735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5" y="155907"/>
                </a:lnTo>
                <a:lnTo>
                  <a:pt x="55750" y="175480"/>
                </a:lnTo>
                <a:lnTo>
                  <a:pt x="91281" y="182657"/>
                </a:lnTo>
                <a:lnTo>
                  <a:pt x="126812" y="175480"/>
                </a:lnTo>
                <a:lnTo>
                  <a:pt x="155827" y="155907"/>
                </a:lnTo>
                <a:lnTo>
                  <a:pt x="175390" y="126877"/>
                </a:lnTo>
                <a:lnTo>
                  <a:pt x="182563" y="91328"/>
                </a:lnTo>
                <a:lnTo>
                  <a:pt x="175390" y="55779"/>
                </a:lnTo>
                <a:lnTo>
                  <a:pt x="155827" y="26749"/>
                </a:lnTo>
                <a:lnTo>
                  <a:pt x="126812" y="7177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521325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2" y="0"/>
                </a:lnTo>
                <a:lnTo>
                  <a:pt x="126813" y="7177"/>
                </a:lnTo>
                <a:lnTo>
                  <a:pt x="155828" y="26749"/>
                </a:lnTo>
                <a:lnTo>
                  <a:pt x="175390" y="55779"/>
                </a:lnTo>
                <a:lnTo>
                  <a:pt x="182563" y="91328"/>
                </a:lnTo>
                <a:lnTo>
                  <a:pt x="175390" y="126878"/>
                </a:lnTo>
                <a:lnTo>
                  <a:pt x="155828" y="155908"/>
                </a:lnTo>
                <a:lnTo>
                  <a:pt x="126813" y="175480"/>
                </a:lnTo>
                <a:lnTo>
                  <a:pt x="91282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813423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282" y="0"/>
                </a:moveTo>
                <a:lnTo>
                  <a:pt x="55751" y="7177"/>
                </a:lnTo>
                <a:lnTo>
                  <a:pt x="26736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6" y="155907"/>
                </a:lnTo>
                <a:lnTo>
                  <a:pt x="55751" y="175480"/>
                </a:lnTo>
                <a:lnTo>
                  <a:pt x="91282" y="182657"/>
                </a:lnTo>
                <a:lnTo>
                  <a:pt x="126813" y="175480"/>
                </a:lnTo>
                <a:lnTo>
                  <a:pt x="155828" y="155907"/>
                </a:lnTo>
                <a:lnTo>
                  <a:pt x="175391" y="126877"/>
                </a:lnTo>
                <a:lnTo>
                  <a:pt x="182565" y="91328"/>
                </a:lnTo>
                <a:lnTo>
                  <a:pt x="175391" y="55779"/>
                </a:lnTo>
                <a:lnTo>
                  <a:pt x="155828" y="26749"/>
                </a:lnTo>
                <a:lnTo>
                  <a:pt x="126813" y="7177"/>
                </a:lnTo>
                <a:lnTo>
                  <a:pt x="91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813423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2" y="0"/>
                </a:lnTo>
                <a:lnTo>
                  <a:pt x="126813" y="7177"/>
                </a:lnTo>
                <a:lnTo>
                  <a:pt x="155828" y="26749"/>
                </a:lnTo>
                <a:lnTo>
                  <a:pt x="175390" y="55779"/>
                </a:lnTo>
                <a:lnTo>
                  <a:pt x="182564" y="91328"/>
                </a:lnTo>
                <a:lnTo>
                  <a:pt x="175390" y="126878"/>
                </a:lnTo>
                <a:lnTo>
                  <a:pt x="155828" y="155908"/>
                </a:lnTo>
                <a:lnTo>
                  <a:pt x="126813" y="175480"/>
                </a:lnTo>
                <a:lnTo>
                  <a:pt x="91282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762748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282" y="0"/>
                </a:moveTo>
                <a:lnTo>
                  <a:pt x="55751" y="7177"/>
                </a:lnTo>
                <a:lnTo>
                  <a:pt x="26736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6" y="155907"/>
                </a:lnTo>
                <a:lnTo>
                  <a:pt x="55751" y="175480"/>
                </a:lnTo>
                <a:lnTo>
                  <a:pt x="91282" y="182657"/>
                </a:lnTo>
                <a:lnTo>
                  <a:pt x="126813" y="175480"/>
                </a:lnTo>
                <a:lnTo>
                  <a:pt x="155828" y="155907"/>
                </a:lnTo>
                <a:lnTo>
                  <a:pt x="175391" y="126877"/>
                </a:lnTo>
                <a:lnTo>
                  <a:pt x="182565" y="91328"/>
                </a:lnTo>
                <a:lnTo>
                  <a:pt x="175391" y="55779"/>
                </a:lnTo>
                <a:lnTo>
                  <a:pt x="155828" y="26749"/>
                </a:lnTo>
                <a:lnTo>
                  <a:pt x="126813" y="7177"/>
                </a:lnTo>
                <a:lnTo>
                  <a:pt x="91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762748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2" y="0"/>
                </a:lnTo>
                <a:lnTo>
                  <a:pt x="126813" y="7177"/>
                </a:lnTo>
                <a:lnTo>
                  <a:pt x="155828" y="26749"/>
                </a:lnTo>
                <a:lnTo>
                  <a:pt x="175390" y="55779"/>
                </a:lnTo>
                <a:lnTo>
                  <a:pt x="182563" y="91328"/>
                </a:lnTo>
                <a:lnTo>
                  <a:pt x="175390" y="126878"/>
                </a:lnTo>
                <a:lnTo>
                  <a:pt x="155828" y="155908"/>
                </a:lnTo>
                <a:lnTo>
                  <a:pt x="126813" y="175480"/>
                </a:lnTo>
                <a:lnTo>
                  <a:pt x="91282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99260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281" y="0"/>
                </a:moveTo>
                <a:lnTo>
                  <a:pt x="55750" y="7177"/>
                </a:lnTo>
                <a:lnTo>
                  <a:pt x="26735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5" y="155907"/>
                </a:lnTo>
                <a:lnTo>
                  <a:pt x="55750" y="175480"/>
                </a:lnTo>
                <a:lnTo>
                  <a:pt x="91281" y="182657"/>
                </a:lnTo>
                <a:lnTo>
                  <a:pt x="126812" y="175480"/>
                </a:lnTo>
                <a:lnTo>
                  <a:pt x="155827" y="155907"/>
                </a:lnTo>
                <a:lnTo>
                  <a:pt x="175389" y="126877"/>
                </a:lnTo>
                <a:lnTo>
                  <a:pt x="182562" y="91328"/>
                </a:lnTo>
                <a:lnTo>
                  <a:pt x="175389" y="55779"/>
                </a:lnTo>
                <a:lnTo>
                  <a:pt x="155827" y="26749"/>
                </a:lnTo>
                <a:lnTo>
                  <a:pt x="126812" y="7177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99260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1" y="0"/>
                </a:lnTo>
                <a:lnTo>
                  <a:pt x="126811" y="7177"/>
                </a:lnTo>
                <a:lnTo>
                  <a:pt x="155826" y="26749"/>
                </a:lnTo>
                <a:lnTo>
                  <a:pt x="175388" y="55779"/>
                </a:lnTo>
                <a:lnTo>
                  <a:pt x="182561" y="91328"/>
                </a:lnTo>
                <a:lnTo>
                  <a:pt x="175388" y="126878"/>
                </a:lnTo>
                <a:lnTo>
                  <a:pt x="155826" y="155908"/>
                </a:lnTo>
                <a:lnTo>
                  <a:pt x="126811" y="175480"/>
                </a:lnTo>
                <a:lnTo>
                  <a:pt x="91281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945312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281" y="0"/>
                </a:moveTo>
                <a:lnTo>
                  <a:pt x="55750" y="7177"/>
                </a:lnTo>
                <a:lnTo>
                  <a:pt x="26735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5" y="155907"/>
                </a:lnTo>
                <a:lnTo>
                  <a:pt x="55750" y="175480"/>
                </a:lnTo>
                <a:lnTo>
                  <a:pt x="91281" y="182657"/>
                </a:lnTo>
                <a:lnTo>
                  <a:pt x="126811" y="175480"/>
                </a:lnTo>
                <a:lnTo>
                  <a:pt x="155825" y="155907"/>
                </a:lnTo>
                <a:lnTo>
                  <a:pt x="175388" y="126877"/>
                </a:lnTo>
                <a:lnTo>
                  <a:pt x="182561" y="91328"/>
                </a:lnTo>
                <a:lnTo>
                  <a:pt x="175388" y="55779"/>
                </a:lnTo>
                <a:lnTo>
                  <a:pt x="155825" y="26749"/>
                </a:lnTo>
                <a:lnTo>
                  <a:pt x="126811" y="7177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45312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1" y="0"/>
                </a:lnTo>
                <a:lnTo>
                  <a:pt x="126811" y="7177"/>
                </a:lnTo>
                <a:lnTo>
                  <a:pt x="155826" y="26749"/>
                </a:lnTo>
                <a:lnTo>
                  <a:pt x="175388" y="55779"/>
                </a:lnTo>
                <a:lnTo>
                  <a:pt x="182561" y="91328"/>
                </a:lnTo>
                <a:lnTo>
                  <a:pt x="175388" y="126878"/>
                </a:lnTo>
                <a:lnTo>
                  <a:pt x="155826" y="155908"/>
                </a:lnTo>
                <a:lnTo>
                  <a:pt x="126811" y="175480"/>
                </a:lnTo>
                <a:lnTo>
                  <a:pt x="91281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981823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282" y="0"/>
                </a:moveTo>
                <a:lnTo>
                  <a:pt x="55751" y="7177"/>
                </a:lnTo>
                <a:lnTo>
                  <a:pt x="26736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6" y="155907"/>
                </a:lnTo>
                <a:lnTo>
                  <a:pt x="55751" y="175480"/>
                </a:lnTo>
                <a:lnTo>
                  <a:pt x="91282" y="182657"/>
                </a:lnTo>
                <a:lnTo>
                  <a:pt x="126813" y="175480"/>
                </a:lnTo>
                <a:lnTo>
                  <a:pt x="155828" y="155907"/>
                </a:lnTo>
                <a:lnTo>
                  <a:pt x="175391" y="126877"/>
                </a:lnTo>
                <a:lnTo>
                  <a:pt x="182565" y="91328"/>
                </a:lnTo>
                <a:lnTo>
                  <a:pt x="175391" y="55779"/>
                </a:lnTo>
                <a:lnTo>
                  <a:pt x="155828" y="26749"/>
                </a:lnTo>
                <a:lnTo>
                  <a:pt x="126813" y="7177"/>
                </a:lnTo>
                <a:lnTo>
                  <a:pt x="91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981823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2" y="0"/>
                </a:lnTo>
                <a:lnTo>
                  <a:pt x="126813" y="7177"/>
                </a:lnTo>
                <a:lnTo>
                  <a:pt x="155828" y="26749"/>
                </a:lnTo>
                <a:lnTo>
                  <a:pt x="175390" y="55779"/>
                </a:lnTo>
                <a:lnTo>
                  <a:pt x="182564" y="91328"/>
                </a:lnTo>
                <a:lnTo>
                  <a:pt x="175390" y="126878"/>
                </a:lnTo>
                <a:lnTo>
                  <a:pt x="155828" y="155908"/>
                </a:lnTo>
                <a:lnTo>
                  <a:pt x="126813" y="175480"/>
                </a:lnTo>
                <a:lnTo>
                  <a:pt x="91282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018337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281" y="0"/>
                </a:moveTo>
                <a:lnTo>
                  <a:pt x="55750" y="7177"/>
                </a:lnTo>
                <a:lnTo>
                  <a:pt x="26735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5" y="155907"/>
                </a:lnTo>
                <a:lnTo>
                  <a:pt x="55750" y="175480"/>
                </a:lnTo>
                <a:lnTo>
                  <a:pt x="91281" y="182657"/>
                </a:lnTo>
                <a:lnTo>
                  <a:pt x="126811" y="175480"/>
                </a:lnTo>
                <a:lnTo>
                  <a:pt x="155825" y="155907"/>
                </a:lnTo>
                <a:lnTo>
                  <a:pt x="175388" y="126877"/>
                </a:lnTo>
                <a:lnTo>
                  <a:pt x="182561" y="91328"/>
                </a:lnTo>
                <a:lnTo>
                  <a:pt x="175388" y="55779"/>
                </a:lnTo>
                <a:lnTo>
                  <a:pt x="155825" y="26749"/>
                </a:lnTo>
                <a:lnTo>
                  <a:pt x="126811" y="7177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018337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1" y="0"/>
                </a:lnTo>
                <a:lnTo>
                  <a:pt x="126811" y="7177"/>
                </a:lnTo>
                <a:lnTo>
                  <a:pt x="155826" y="26749"/>
                </a:lnTo>
                <a:lnTo>
                  <a:pt x="175388" y="55779"/>
                </a:lnTo>
                <a:lnTo>
                  <a:pt x="182561" y="91328"/>
                </a:lnTo>
                <a:lnTo>
                  <a:pt x="175388" y="126878"/>
                </a:lnTo>
                <a:lnTo>
                  <a:pt x="155826" y="155908"/>
                </a:lnTo>
                <a:lnTo>
                  <a:pt x="126811" y="175480"/>
                </a:lnTo>
                <a:lnTo>
                  <a:pt x="91281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164387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281" y="0"/>
                </a:moveTo>
                <a:lnTo>
                  <a:pt x="55750" y="7177"/>
                </a:lnTo>
                <a:lnTo>
                  <a:pt x="26735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5" y="155907"/>
                </a:lnTo>
                <a:lnTo>
                  <a:pt x="55750" y="175480"/>
                </a:lnTo>
                <a:lnTo>
                  <a:pt x="91281" y="182657"/>
                </a:lnTo>
                <a:lnTo>
                  <a:pt x="126811" y="175480"/>
                </a:lnTo>
                <a:lnTo>
                  <a:pt x="155825" y="155907"/>
                </a:lnTo>
                <a:lnTo>
                  <a:pt x="175388" y="126877"/>
                </a:lnTo>
                <a:lnTo>
                  <a:pt x="182561" y="91328"/>
                </a:lnTo>
                <a:lnTo>
                  <a:pt x="175388" y="55779"/>
                </a:lnTo>
                <a:lnTo>
                  <a:pt x="155825" y="26749"/>
                </a:lnTo>
                <a:lnTo>
                  <a:pt x="126811" y="7177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64387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1" y="0"/>
                </a:lnTo>
                <a:lnTo>
                  <a:pt x="126811" y="7177"/>
                </a:lnTo>
                <a:lnTo>
                  <a:pt x="155826" y="26749"/>
                </a:lnTo>
                <a:lnTo>
                  <a:pt x="175388" y="55779"/>
                </a:lnTo>
                <a:lnTo>
                  <a:pt x="182561" y="91328"/>
                </a:lnTo>
                <a:lnTo>
                  <a:pt x="175388" y="126878"/>
                </a:lnTo>
                <a:lnTo>
                  <a:pt x="155826" y="155908"/>
                </a:lnTo>
                <a:lnTo>
                  <a:pt x="126811" y="175480"/>
                </a:lnTo>
                <a:lnTo>
                  <a:pt x="91281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273923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282" y="0"/>
                </a:moveTo>
                <a:lnTo>
                  <a:pt x="55751" y="7177"/>
                </a:lnTo>
                <a:lnTo>
                  <a:pt x="26736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6" y="155907"/>
                </a:lnTo>
                <a:lnTo>
                  <a:pt x="55751" y="175480"/>
                </a:lnTo>
                <a:lnTo>
                  <a:pt x="91282" y="182657"/>
                </a:lnTo>
                <a:lnTo>
                  <a:pt x="126813" y="175480"/>
                </a:lnTo>
                <a:lnTo>
                  <a:pt x="155828" y="155907"/>
                </a:lnTo>
                <a:lnTo>
                  <a:pt x="175391" y="126877"/>
                </a:lnTo>
                <a:lnTo>
                  <a:pt x="182565" y="91328"/>
                </a:lnTo>
                <a:lnTo>
                  <a:pt x="175391" y="55779"/>
                </a:lnTo>
                <a:lnTo>
                  <a:pt x="155828" y="26749"/>
                </a:lnTo>
                <a:lnTo>
                  <a:pt x="126813" y="7177"/>
                </a:lnTo>
                <a:lnTo>
                  <a:pt x="91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273923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2" y="0"/>
                </a:lnTo>
                <a:lnTo>
                  <a:pt x="126813" y="7177"/>
                </a:lnTo>
                <a:lnTo>
                  <a:pt x="155828" y="26749"/>
                </a:lnTo>
                <a:lnTo>
                  <a:pt x="175390" y="55779"/>
                </a:lnTo>
                <a:lnTo>
                  <a:pt x="182564" y="91328"/>
                </a:lnTo>
                <a:lnTo>
                  <a:pt x="175390" y="126878"/>
                </a:lnTo>
                <a:lnTo>
                  <a:pt x="155828" y="155908"/>
                </a:lnTo>
                <a:lnTo>
                  <a:pt x="126813" y="175480"/>
                </a:lnTo>
                <a:lnTo>
                  <a:pt x="91282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419973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91282" y="0"/>
                </a:moveTo>
                <a:lnTo>
                  <a:pt x="55751" y="7177"/>
                </a:lnTo>
                <a:lnTo>
                  <a:pt x="26736" y="26749"/>
                </a:lnTo>
                <a:lnTo>
                  <a:pt x="7173" y="55779"/>
                </a:lnTo>
                <a:lnTo>
                  <a:pt x="0" y="91328"/>
                </a:lnTo>
                <a:lnTo>
                  <a:pt x="7173" y="126877"/>
                </a:lnTo>
                <a:lnTo>
                  <a:pt x="26736" y="155907"/>
                </a:lnTo>
                <a:lnTo>
                  <a:pt x="55751" y="175480"/>
                </a:lnTo>
                <a:lnTo>
                  <a:pt x="91282" y="182657"/>
                </a:lnTo>
                <a:lnTo>
                  <a:pt x="126813" y="175480"/>
                </a:lnTo>
                <a:lnTo>
                  <a:pt x="155828" y="155907"/>
                </a:lnTo>
                <a:lnTo>
                  <a:pt x="175391" y="126877"/>
                </a:lnTo>
                <a:lnTo>
                  <a:pt x="182565" y="91328"/>
                </a:lnTo>
                <a:lnTo>
                  <a:pt x="175391" y="55779"/>
                </a:lnTo>
                <a:lnTo>
                  <a:pt x="155828" y="26749"/>
                </a:lnTo>
                <a:lnTo>
                  <a:pt x="126813" y="7177"/>
                </a:lnTo>
                <a:lnTo>
                  <a:pt x="91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19973" y="85407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0" y="91328"/>
                </a:moveTo>
                <a:lnTo>
                  <a:pt x="7173" y="55779"/>
                </a:lnTo>
                <a:lnTo>
                  <a:pt x="26735" y="26749"/>
                </a:lnTo>
                <a:lnTo>
                  <a:pt x="55750" y="7177"/>
                </a:lnTo>
                <a:lnTo>
                  <a:pt x="91282" y="0"/>
                </a:lnTo>
                <a:lnTo>
                  <a:pt x="126813" y="7177"/>
                </a:lnTo>
                <a:lnTo>
                  <a:pt x="155828" y="26749"/>
                </a:lnTo>
                <a:lnTo>
                  <a:pt x="175390" y="55779"/>
                </a:lnTo>
                <a:lnTo>
                  <a:pt x="182563" y="91328"/>
                </a:lnTo>
                <a:lnTo>
                  <a:pt x="175390" y="126878"/>
                </a:lnTo>
                <a:lnTo>
                  <a:pt x="155828" y="155908"/>
                </a:lnTo>
                <a:lnTo>
                  <a:pt x="126813" y="175480"/>
                </a:lnTo>
                <a:lnTo>
                  <a:pt x="91282" y="182657"/>
                </a:lnTo>
                <a:lnTo>
                  <a:pt x="55750" y="175480"/>
                </a:lnTo>
                <a:lnTo>
                  <a:pt x="26735" y="155908"/>
                </a:lnTo>
                <a:lnTo>
                  <a:pt x="7173" y="126878"/>
                </a:lnTo>
                <a:lnTo>
                  <a:pt x="0" y="9132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235200" y="1803400"/>
            <a:ext cx="1886433" cy="12164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230437" y="1798637"/>
            <a:ext cx="1896110" cy="1226185"/>
          </a:xfrm>
          <a:custGeom>
            <a:avLst/>
            <a:gdLst/>
            <a:ahLst/>
            <a:cxnLst/>
            <a:rect l="l" t="t" r="r" b="b"/>
            <a:pathLst>
              <a:path w="1896110" h="1226185">
                <a:moveTo>
                  <a:pt x="0" y="0"/>
                </a:moveTo>
                <a:lnTo>
                  <a:pt x="1895871" y="0"/>
                </a:lnTo>
                <a:lnTo>
                  <a:pt x="1895871" y="1225946"/>
                </a:lnTo>
                <a:lnTo>
                  <a:pt x="0" y="1225946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152707" y="1828337"/>
            <a:ext cx="1886433" cy="12164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147944" y="1823575"/>
            <a:ext cx="1896110" cy="1226185"/>
          </a:xfrm>
          <a:custGeom>
            <a:avLst/>
            <a:gdLst/>
            <a:ahLst/>
            <a:cxnLst/>
            <a:rect l="l" t="t" r="r" b="b"/>
            <a:pathLst>
              <a:path w="1896109" h="1226185">
                <a:moveTo>
                  <a:pt x="0" y="0"/>
                </a:moveTo>
                <a:lnTo>
                  <a:pt x="1895871" y="0"/>
                </a:lnTo>
                <a:lnTo>
                  <a:pt x="1895871" y="1225946"/>
                </a:lnTo>
                <a:lnTo>
                  <a:pt x="0" y="1225946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5668058" y="2235417"/>
            <a:ext cx="182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6291456" y="2210479"/>
            <a:ext cx="182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6790177" y="1886295"/>
            <a:ext cx="182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279898" y="2451100"/>
            <a:ext cx="695960" cy="1905"/>
          </a:xfrm>
          <a:custGeom>
            <a:avLst/>
            <a:gdLst/>
            <a:ahLst/>
            <a:cxnLst/>
            <a:rect l="l" t="t" r="r" b="b"/>
            <a:pathLst>
              <a:path w="695960" h="1905">
                <a:moveTo>
                  <a:pt x="0" y="0"/>
                </a:moveTo>
                <a:lnTo>
                  <a:pt x="695544" y="1525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873292" y="2386115"/>
            <a:ext cx="130810" cy="132715"/>
          </a:xfrm>
          <a:custGeom>
            <a:avLst/>
            <a:gdLst/>
            <a:ahLst/>
            <a:cxnLst/>
            <a:rect l="l" t="t" r="r" b="b"/>
            <a:pathLst>
              <a:path w="130810" h="132714">
                <a:moveTo>
                  <a:pt x="16955" y="0"/>
                </a:moveTo>
                <a:lnTo>
                  <a:pt x="8201" y="2283"/>
                </a:lnTo>
                <a:lnTo>
                  <a:pt x="219" y="15897"/>
                </a:lnTo>
                <a:lnTo>
                  <a:pt x="2503" y="24650"/>
                </a:lnTo>
                <a:lnTo>
                  <a:pt x="73795" y="66448"/>
                </a:lnTo>
                <a:lnTo>
                  <a:pt x="2320" y="107932"/>
                </a:lnTo>
                <a:lnTo>
                  <a:pt x="0" y="116676"/>
                </a:lnTo>
                <a:lnTo>
                  <a:pt x="7920" y="130324"/>
                </a:lnTo>
                <a:lnTo>
                  <a:pt x="16664" y="132646"/>
                </a:lnTo>
                <a:lnTo>
                  <a:pt x="130506" y="66572"/>
                </a:lnTo>
                <a:lnTo>
                  <a:pt x="16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724025" y="196851"/>
            <a:ext cx="219075" cy="474980"/>
          </a:xfrm>
          <a:custGeom>
            <a:avLst/>
            <a:gdLst/>
            <a:ahLst/>
            <a:cxnLst/>
            <a:rect l="l" t="t" r="r" b="b"/>
            <a:pathLst>
              <a:path w="219075" h="474980">
                <a:moveTo>
                  <a:pt x="219075" y="365116"/>
                </a:moveTo>
                <a:lnTo>
                  <a:pt x="0" y="365116"/>
                </a:lnTo>
                <a:lnTo>
                  <a:pt x="109537" y="474661"/>
                </a:lnTo>
                <a:lnTo>
                  <a:pt x="219075" y="365116"/>
                </a:lnTo>
                <a:close/>
              </a:path>
              <a:path w="219075" h="474980">
                <a:moveTo>
                  <a:pt x="164306" y="0"/>
                </a:moveTo>
                <a:lnTo>
                  <a:pt x="54768" y="0"/>
                </a:lnTo>
                <a:lnTo>
                  <a:pt x="54768" y="365116"/>
                </a:lnTo>
                <a:lnTo>
                  <a:pt x="164306" y="365116"/>
                </a:lnTo>
                <a:lnTo>
                  <a:pt x="164306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724025" y="196851"/>
            <a:ext cx="219075" cy="474980"/>
          </a:xfrm>
          <a:custGeom>
            <a:avLst/>
            <a:gdLst/>
            <a:ahLst/>
            <a:cxnLst/>
            <a:rect l="l" t="t" r="r" b="b"/>
            <a:pathLst>
              <a:path w="219075" h="474980">
                <a:moveTo>
                  <a:pt x="0" y="365116"/>
                </a:moveTo>
                <a:lnTo>
                  <a:pt x="54768" y="365116"/>
                </a:lnTo>
                <a:lnTo>
                  <a:pt x="54768" y="0"/>
                </a:lnTo>
                <a:lnTo>
                  <a:pt x="164306" y="0"/>
                </a:lnTo>
                <a:lnTo>
                  <a:pt x="164306" y="365116"/>
                </a:lnTo>
                <a:lnTo>
                  <a:pt x="219074" y="365116"/>
                </a:lnTo>
                <a:lnTo>
                  <a:pt x="109537" y="474662"/>
                </a:lnTo>
                <a:lnTo>
                  <a:pt x="0" y="365116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791075" y="233362"/>
            <a:ext cx="219075" cy="474980"/>
          </a:xfrm>
          <a:custGeom>
            <a:avLst/>
            <a:gdLst/>
            <a:ahLst/>
            <a:cxnLst/>
            <a:rect l="l" t="t" r="r" b="b"/>
            <a:pathLst>
              <a:path w="219075" h="474980">
                <a:moveTo>
                  <a:pt x="219075" y="365117"/>
                </a:moveTo>
                <a:lnTo>
                  <a:pt x="0" y="365117"/>
                </a:lnTo>
                <a:lnTo>
                  <a:pt x="109537" y="474662"/>
                </a:lnTo>
                <a:lnTo>
                  <a:pt x="219075" y="365117"/>
                </a:lnTo>
                <a:close/>
              </a:path>
              <a:path w="219075" h="474980">
                <a:moveTo>
                  <a:pt x="164304" y="0"/>
                </a:moveTo>
                <a:lnTo>
                  <a:pt x="54768" y="0"/>
                </a:lnTo>
                <a:lnTo>
                  <a:pt x="54768" y="365117"/>
                </a:lnTo>
                <a:lnTo>
                  <a:pt x="164304" y="365117"/>
                </a:lnTo>
                <a:lnTo>
                  <a:pt x="164304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791075" y="233362"/>
            <a:ext cx="219075" cy="474980"/>
          </a:xfrm>
          <a:custGeom>
            <a:avLst/>
            <a:gdLst/>
            <a:ahLst/>
            <a:cxnLst/>
            <a:rect l="l" t="t" r="r" b="b"/>
            <a:pathLst>
              <a:path w="219075" h="474980">
                <a:moveTo>
                  <a:pt x="0" y="365116"/>
                </a:moveTo>
                <a:lnTo>
                  <a:pt x="54769" y="365116"/>
                </a:lnTo>
                <a:lnTo>
                  <a:pt x="54769" y="0"/>
                </a:lnTo>
                <a:lnTo>
                  <a:pt x="164305" y="0"/>
                </a:lnTo>
                <a:lnTo>
                  <a:pt x="164305" y="365116"/>
                </a:lnTo>
                <a:lnTo>
                  <a:pt x="219074" y="365116"/>
                </a:lnTo>
                <a:lnTo>
                  <a:pt x="109537" y="474662"/>
                </a:lnTo>
                <a:lnTo>
                  <a:pt x="0" y="365116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054848" y="269876"/>
            <a:ext cx="219075" cy="474980"/>
          </a:xfrm>
          <a:custGeom>
            <a:avLst/>
            <a:gdLst/>
            <a:ahLst/>
            <a:cxnLst/>
            <a:rect l="l" t="t" r="r" b="b"/>
            <a:pathLst>
              <a:path w="219075" h="474980">
                <a:moveTo>
                  <a:pt x="219075" y="365116"/>
                </a:moveTo>
                <a:lnTo>
                  <a:pt x="0" y="365116"/>
                </a:lnTo>
                <a:lnTo>
                  <a:pt x="109538" y="474661"/>
                </a:lnTo>
                <a:lnTo>
                  <a:pt x="219075" y="365116"/>
                </a:lnTo>
                <a:close/>
              </a:path>
              <a:path w="219075" h="474980">
                <a:moveTo>
                  <a:pt x="164306" y="0"/>
                </a:moveTo>
                <a:lnTo>
                  <a:pt x="54768" y="0"/>
                </a:lnTo>
                <a:lnTo>
                  <a:pt x="54768" y="365116"/>
                </a:lnTo>
                <a:lnTo>
                  <a:pt x="164306" y="365116"/>
                </a:lnTo>
                <a:lnTo>
                  <a:pt x="164306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54848" y="269876"/>
            <a:ext cx="219075" cy="474980"/>
          </a:xfrm>
          <a:custGeom>
            <a:avLst/>
            <a:gdLst/>
            <a:ahLst/>
            <a:cxnLst/>
            <a:rect l="l" t="t" r="r" b="b"/>
            <a:pathLst>
              <a:path w="219075" h="474980">
                <a:moveTo>
                  <a:pt x="0" y="365116"/>
                </a:moveTo>
                <a:lnTo>
                  <a:pt x="54768" y="365116"/>
                </a:lnTo>
                <a:lnTo>
                  <a:pt x="54768" y="0"/>
                </a:lnTo>
                <a:lnTo>
                  <a:pt x="164306" y="0"/>
                </a:lnTo>
                <a:lnTo>
                  <a:pt x="164306" y="365116"/>
                </a:lnTo>
                <a:lnTo>
                  <a:pt x="219074" y="365116"/>
                </a:lnTo>
                <a:lnTo>
                  <a:pt x="109538" y="474662"/>
                </a:lnTo>
                <a:lnTo>
                  <a:pt x="0" y="365116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4175078" y="1106171"/>
            <a:ext cx="835660" cy="518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1484">
              <a:lnSpc>
                <a:spcPts val="1939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190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939"/>
              </a:lnSpc>
            </a:pPr>
            <a:r>
              <a:rPr sz="1800" spc="-5" dirty="0">
                <a:latin typeface="Calibri"/>
                <a:cs typeface="Calibri"/>
              </a:rPr>
              <a:t>Intensity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1760537" y="890587"/>
            <a:ext cx="109855" cy="109855"/>
          </a:xfrm>
          <a:custGeom>
            <a:avLst/>
            <a:gdLst/>
            <a:ahLst/>
            <a:cxnLst/>
            <a:rect l="l" t="t" r="r" b="b"/>
            <a:pathLst>
              <a:path w="109855" h="109855">
                <a:moveTo>
                  <a:pt x="54768" y="0"/>
                </a:moveTo>
                <a:lnTo>
                  <a:pt x="33450" y="4304"/>
                </a:lnTo>
                <a:lnTo>
                  <a:pt x="16041" y="16041"/>
                </a:lnTo>
                <a:lnTo>
                  <a:pt x="4304" y="33450"/>
                </a:lnTo>
                <a:lnTo>
                  <a:pt x="0" y="54768"/>
                </a:lnTo>
                <a:lnTo>
                  <a:pt x="4304" y="76087"/>
                </a:lnTo>
                <a:lnTo>
                  <a:pt x="16041" y="93495"/>
                </a:lnTo>
                <a:lnTo>
                  <a:pt x="33450" y="105233"/>
                </a:lnTo>
                <a:lnTo>
                  <a:pt x="54768" y="109537"/>
                </a:lnTo>
                <a:lnTo>
                  <a:pt x="76087" y="105233"/>
                </a:lnTo>
                <a:lnTo>
                  <a:pt x="93496" y="93495"/>
                </a:lnTo>
                <a:lnTo>
                  <a:pt x="105233" y="76087"/>
                </a:lnTo>
                <a:lnTo>
                  <a:pt x="109537" y="54768"/>
                </a:lnTo>
                <a:lnTo>
                  <a:pt x="105233" y="33450"/>
                </a:lnTo>
                <a:lnTo>
                  <a:pt x="93496" y="16041"/>
                </a:lnTo>
                <a:lnTo>
                  <a:pt x="76087" y="4304"/>
                </a:lnTo>
                <a:lnTo>
                  <a:pt x="54768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760537" y="890587"/>
            <a:ext cx="109855" cy="109855"/>
          </a:xfrm>
          <a:custGeom>
            <a:avLst/>
            <a:gdLst/>
            <a:ahLst/>
            <a:cxnLst/>
            <a:rect l="l" t="t" r="r" b="b"/>
            <a:pathLst>
              <a:path w="109855" h="109855">
                <a:moveTo>
                  <a:pt x="0" y="54769"/>
                </a:moveTo>
                <a:lnTo>
                  <a:pt x="4304" y="33450"/>
                </a:lnTo>
                <a:lnTo>
                  <a:pt x="16041" y="16041"/>
                </a:lnTo>
                <a:lnTo>
                  <a:pt x="33450" y="4304"/>
                </a:lnTo>
                <a:lnTo>
                  <a:pt x="54768" y="0"/>
                </a:lnTo>
                <a:lnTo>
                  <a:pt x="76087" y="4304"/>
                </a:lnTo>
                <a:lnTo>
                  <a:pt x="93496" y="16041"/>
                </a:lnTo>
                <a:lnTo>
                  <a:pt x="105233" y="33450"/>
                </a:lnTo>
                <a:lnTo>
                  <a:pt x="109537" y="54769"/>
                </a:lnTo>
                <a:lnTo>
                  <a:pt x="105233" y="76087"/>
                </a:lnTo>
                <a:lnTo>
                  <a:pt x="93496" y="93496"/>
                </a:lnTo>
                <a:lnTo>
                  <a:pt x="76087" y="105233"/>
                </a:lnTo>
                <a:lnTo>
                  <a:pt x="54768" y="109537"/>
                </a:lnTo>
                <a:lnTo>
                  <a:pt x="33450" y="105233"/>
                </a:lnTo>
                <a:lnTo>
                  <a:pt x="16041" y="93496"/>
                </a:lnTo>
                <a:lnTo>
                  <a:pt x="4304" y="76087"/>
                </a:lnTo>
                <a:lnTo>
                  <a:pt x="0" y="54769"/>
                </a:lnTo>
                <a:close/>
              </a:path>
            </a:pathLst>
          </a:custGeom>
          <a:ln w="253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827587" y="890587"/>
            <a:ext cx="109855" cy="109855"/>
          </a:xfrm>
          <a:custGeom>
            <a:avLst/>
            <a:gdLst/>
            <a:ahLst/>
            <a:cxnLst/>
            <a:rect l="l" t="t" r="r" b="b"/>
            <a:pathLst>
              <a:path w="109854" h="109855">
                <a:moveTo>
                  <a:pt x="54768" y="0"/>
                </a:moveTo>
                <a:lnTo>
                  <a:pt x="33450" y="4304"/>
                </a:lnTo>
                <a:lnTo>
                  <a:pt x="16041" y="16041"/>
                </a:lnTo>
                <a:lnTo>
                  <a:pt x="4304" y="33450"/>
                </a:lnTo>
                <a:lnTo>
                  <a:pt x="0" y="54768"/>
                </a:lnTo>
                <a:lnTo>
                  <a:pt x="4304" y="76087"/>
                </a:lnTo>
                <a:lnTo>
                  <a:pt x="16041" y="93495"/>
                </a:lnTo>
                <a:lnTo>
                  <a:pt x="33450" y="105233"/>
                </a:lnTo>
                <a:lnTo>
                  <a:pt x="54768" y="109537"/>
                </a:lnTo>
                <a:lnTo>
                  <a:pt x="76087" y="105233"/>
                </a:lnTo>
                <a:lnTo>
                  <a:pt x="93495" y="93495"/>
                </a:lnTo>
                <a:lnTo>
                  <a:pt x="105233" y="76087"/>
                </a:lnTo>
                <a:lnTo>
                  <a:pt x="109537" y="54768"/>
                </a:lnTo>
                <a:lnTo>
                  <a:pt x="105233" y="33450"/>
                </a:lnTo>
                <a:lnTo>
                  <a:pt x="93495" y="16041"/>
                </a:lnTo>
                <a:lnTo>
                  <a:pt x="76087" y="4304"/>
                </a:lnTo>
                <a:lnTo>
                  <a:pt x="54768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827587" y="890587"/>
            <a:ext cx="109855" cy="109855"/>
          </a:xfrm>
          <a:custGeom>
            <a:avLst/>
            <a:gdLst/>
            <a:ahLst/>
            <a:cxnLst/>
            <a:rect l="l" t="t" r="r" b="b"/>
            <a:pathLst>
              <a:path w="109854" h="109855">
                <a:moveTo>
                  <a:pt x="0" y="54769"/>
                </a:moveTo>
                <a:lnTo>
                  <a:pt x="4304" y="33450"/>
                </a:lnTo>
                <a:lnTo>
                  <a:pt x="16041" y="16041"/>
                </a:lnTo>
                <a:lnTo>
                  <a:pt x="33450" y="4304"/>
                </a:lnTo>
                <a:lnTo>
                  <a:pt x="54769" y="0"/>
                </a:lnTo>
                <a:lnTo>
                  <a:pt x="76087" y="4304"/>
                </a:lnTo>
                <a:lnTo>
                  <a:pt x="93496" y="16041"/>
                </a:lnTo>
                <a:lnTo>
                  <a:pt x="105233" y="33450"/>
                </a:lnTo>
                <a:lnTo>
                  <a:pt x="109537" y="54769"/>
                </a:lnTo>
                <a:lnTo>
                  <a:pt x="105233" y="76087"/>
                </a:lnTo>
                <a:lnTo>
                  <a:pt x="93496" y="93496"/>
                </a:lnTo>
                <a:lnTo>
                  <a:pt x="76087" y="105233"/>
                </a:lnTo>
                <a:lnTo>
                  <a:pt x="54769" y="109537"/>
                </a:lnTo>
                <a:lnTo>
                  <a:pt x="33450" y="105233"/>
                </a:lnTo>
                <a:lnTo>
                  <a:pt x="16041" y="93496"/>
                </a:lnTo>
                <a:lnTo>
                  <a:pt x="4304" y="76087"/>
                </a:lnTo>
                <a:lnTo>
                  <a:pt x="0" y="54769"/>
                </a:lnTo>
                <a:close/>
              </a:path>
            </a:pathLst>
          </a:custGeom>
          <a:ln w="253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091362" y="890587"/>
            <a:ext cx="109855" cy="109855"/>
          </a:xfrm>
          <a:custGeom>
            <a:avLst/>
            <a:gdLst/>
            <a:ahLst/>
            <a:cxnLst/>
            <a:rect l="l" t="t" r="r" b="b"/>
            <a:pathLst>
              <a:path w="109854" h="109855">
                <a:moveTo>
                  <a:pt x="54768" y="0"/>
                </a:moveTo>
                <a:lnTo>
                  <a:pt x="33450" y="4304"/>
                </a:lnTo>
                <a:lnTo>
                  <a:pt x="16041" y="16041"/>
                </a:lnTo>
                <a:lnTo>
                  <a:pt x="4304" y="33450"/>
                </a:lnTo>
                <a:lnTo>
                  <a:pt x="0" y="54768"/>
                </a:lnTo>
                <a:lnTo>
                  <a:pt x="4304" y="76087"/>
                </a:lnTo>
                <a:lnTo>
                  <a:pt x="16041" y="93495"/>
                </a:lnTo>
                <a:lnTo>
                  <a:pt x="33450" y="105233"/>
                </a:lnTo>
                <a:lnTo>
                  <a:pt x="54768" y="109537"/>
                </a:lnTo>
                <a:lnTo>
                  <a:pt x="76087" y="105233"/>
                </a:lnTo>
                <a:lnTo>
                  <a:pt x="93497" y="93495"/>
                </a:lnTo>
                <a:lnTo>
                  <a:pt x="105234" y="76087"/>
                </a:lnTo>
                <a:lnTo>
                  <a:pt x="109538" y="54768"/>
                </a:lnTo>
                <a:lnTo>
                  <a:pt x="105234" y="33450"/>
                </a:lnTo>
                <a:lnTo>
                  <a:pt x="93497" y="16041"/>
                </a:lnTo>
                <a:lnTo>
                  <a:pt x="76087" y="4304"/>
                </a:lnTo>
                <a:lnTo>
                  <a:pt x="54768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091362" y="890587"/>
            <a:ext cx="109855" cy="109855"/>
          </a:xfrm>
          <a:custGeom>
            <a:avLst/>
            <a:gdLst/>
            <a:ahLst/>
            <a:cxnLst/>
            <a:rect l="l" t="t" r="r" b="b"/>
            <a:pathLst>
              <a:path w="109854" h="109855">
                <a:moveTo>
                  <a:pt x="0" y="54769"/>
                </a:moveTo>
                <a:lnTo>
                  <a:pt x="4304" y="33450"/>
                </a:lnTo>
                <a:lnTo>
                  <a:pt x="16041" y="16041"/>
                </a:lnTo>
                <a:lnTo>
                  <a:pt x="33450" y="4304"/>
                </a:lnTo>
                <a:lnTo>
                  <a:pt x="54768" y="0"/>
                </a:lnTo>
                <a:lnTo>
                  <a:pt x="76087" y="4304"/>
                </a:lnTo>
                <a:lnTo>
                  <a:pt x="93496" y="16041"/>
                </a:lnTo>
                <a:lnTo>
                  <a:pt x="105234" y="33450"/>
                </a:lnTo>
                <a:lnTo>
                  <a:pt x="109538" y="54769"/>
                </a:lnTo>
                <a:lnTo>
                  <a:pt x="105234" y="76087"/>
                </a:lnTo>
                <a:lnTo>
                  <a:pt x="93496" y="93496"/>
                </a:lnTo>
                <a:lnTo>
                  <a:pt x="76087" y="105233"/>
                </a:lnTo>
                <a:lnTo>
                  <a:pt x="54768" y="109537"/>
                </a:lnTo>
                <a:lnTo>
                  <a:pt x="33450" y="105233"/>
                </a:lnTo>
                <a:lnTo>
                  <a:pt x="16041" y="93496"/>
                </a:lnTo>
                <a:lnTo>
                  <a:pt x="4304" y="76087"/>
                </a:lnTo>
                <a:lnTo>
                  <a:pt x="0" y="54769"/>
                </a:lnTo>
                <a:close/>
              </a:path>
            </a:pathLst>
          </a:custGeom>
          <a:ln w="253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5104626" y="5077161"/>
            <a:ext cx="889000" cy="5105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25" spc="-30" baseline="-5291" dirty="0">
                <a:latin typeface="Symbol"/>
                <a:cs typeface="Symbol"/>
              </a:rPr>
              <a:t></a:t>
            </a:r>
            <a:r>
              <a:rPr sz="2450" i="1" spc="-20" dirty="0">
                <a:latin typeface="Times New Roman"/>
                <a:cs typeface="Times New Roman"/>
              </a:rPr>
              <a:t>x</a:t>
            </a:r>
            <a:r>
              <a:rPr sz="2450" i="1" spc="-220" dirty="0">
                <a:latin typeface="Times New Roman"/>
                <a:cs typeface="Times New Roman"/>
              </a:rPr>
              <a:t> </a:t>
            </a:r>
            <a:r>
              <a:rPr sz="2450" dirty="0">
                <a:latin typeface="Symbol"/>
                <a:cs typeface="Symbol"/>
              </a:rPr>
              <a:t></a:t>
            </a:r>
            <a:r>
              <a:rPr sz="2450" spc="-280" dirty="0">
                <a:latin typeface="Times New Roman"/>
                <a:cs typeface="Times New Roman"/>
              </a:rPr>
              <a:t> </a:t>
            </a:r>
            <a:r>
              <a:rPr sz="2450" i="1" spc="-25" dirty="0">
                <a:latin typeface="Times New Roman"/>
                <a:cs typeface="Times New Roman"/>
              </a:rPr>
              <a:t>c</a:t>
            </a:r>
            <a:r>
              <a:rPr sz="2100" i="1" spc="-37" baseline="-23809" dirty="0">
                <a:latin typeface="Times New Roman"/>
                <a:cs typeface="Times New Roman"/>
              </a:rPr>
              <a:t>i</a:t>
            </a:r>
            <a:r>
              <a:rPr sz="2100" i="1" spc="-300" baseline="-23809" dirty="0">
                <a:latin typeface="Times New Roman"/>
                <a:cs typeface="Times New Roman"/>
              </a:rPr>
              <a:t> </a:t>
            </a:r>
            <a:r>
              <a:rPr sz="4725" spc="-352" baseline="-5291" dirty="0">
                <a:latin typeface="Symbol"/>
                <a:cs typeface="Symbol"/>
              </a:rPr>
              <a:t></a:t>
            </a:r>
            <a:endParaRPr sz="4725" baseline="-5291" dirty="0">
              <a:latin typeface="Symbol"/>
              <a:cs typeface="Symbo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5976113" y="5115359"/>
            <a:ext cx="115570" cy="2413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400" spc="0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4519578" y="5066804"/>
            <a:ext cx="358775" cy="5848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650" spc="15" dirty="0">
                <a:latin typeface="Symbol"/>
                <a:cs typeface="Symbol"/>
              </a:rPr>
              <a:t></a:t>
            </a:r>
            <a:endParaRPr sz="3650">
              <a:latin typeface="Symbol"/>
              <a:cs typeface="Symbo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3581400" y="5633280"/>
            <a:ext cx="1863809" cy="230191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en-US" sz="1400" i="1" spc="10" dirty="0">
                <a:latin typeface="Times New Roman"/>
                <a:cs typeface="Times New Roman"/>
              </a:rPr>
              <a:t>C</a:t>
            </a:r>
            <a:r>
              <a:rPr sz="1400" i="1" spc="10" dirty="0">
                <a:latin typeface="Times New Roman"/>
                <a:cs typeface="Times New Roman"/>
              </a:rPr>
              <a:t>luster</a:t>
            </a:r>
            <a:r>
              <a:rPr lang="zh-CN" altLang="en-US" sz="1400" i="1" spc="10" dirty="0">
                <a:latin typeface="Times New Roman"/>
                <a:cs typeface="Times New Roman"/>
              </a:rPr>
              <a:t> </a:t>
            </a:r>
            <a:r>
              <a:rPr sz="1400" i="1" spc="10" dirty="0" err="1">
                <a:latin typeface="Times New Roman"/>
                <a:cs typeface="Times New Roman"/>
              </a:rPr>
              <a:t>i</a:t>
            </a:r>
            <a:r>
              <a:rPr sz="1400" i="1" dirty="0">
                <a:latin typeface="Times New Roman"/>
                <a:cs typeface="Times New Roman"/>
              </a:rPr>
              <a:t> </a:t>
            </a:r>
            <a:r>
              <a:rPr lang="zh-CN" altLang="en-US" sz="1400" i="1" dirty="0">
                <a:latin typeface="Times New Roman"/>
                <a:cs typeface="Times New Roman"/>
              </a:rPr>
              <a:t>   </a:t>
            </a:r>
            <a:r>
              <a:rPr sz="1400" i="1" spc="25" dirty="0" err="1">
                <a:latin typeface="Times New Roman"/>
                <a:cs typeface="Times New Roman"/>
              </a:rPr>
              <a:t>x</a:t>
            </a:r>
            <a:r>
              <a:rPr sz="1400" spc="25" dirty="0" err="1">
                <a:latin typeface="Symbol"/>
                <a:cs typeface="Symbol"/>
              </a:rPr>
              <a:t></a:t>
            </a:r>
            <a:r>
              <a:rPr sz="1400" i="1" spc="25" dirty="0" err="1">
                <a:latin typeface="Times New Roman"/>
                <a:cs typeface="Times New Roman"/>
              </a:rPr>
              <a:t>cluster</a:t>
            </a:r>
            <a:r>
              <a:rPr lang="zh-CN" altLang="en-US" sz="1400" i="1" spc="25" dirty="0">
                <a:latin typeface="Times New Roman"/>
                <a:cs typeface="Times New Roman"/>
              </a:rPr>
              <a:t> </a:t>
            </a:r>
            <a:r>
              <a:rPr sz="1400" i="1" spc="25" dirty="0" err="1">
                <a:latin typeface="Times New Roman"/>
                <a:cs typeface="Times New Roman"/>
              </a:rPr>
              <a:t>i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3086014" y="5025655"/>
            <a:ext cx="1310640" cy="5848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i="1" dirty="0">
                <a:latin typeface="Times New Roman"/>
                <a:cs typeface="Times New Roman"/>
              </a:rPr>
              <a:t>SSD </a:t>
            </a:r>
            <a:r>
              <a:rPr sz="2450" dirty="0">
                <a:latin typeface="Symbol"/>
                <a:cs typeface="Symbol"/>
              </a:rPr>
              <a:t></a:t>
            </a:r>
            <a:r>
              <a:rPr sz="2450" spc="125" dirty="0">
                <a:latin typeface="Times New Roman"/>
                <a:cs typeface="Times New Roman"/>
              </a:rPr>
              <a:t> </a:t>
            </a:r>
            <a:r>
              <a:rPr sz="5475" spc="22" baseline="-6088" dirty="0">
                <a:latin typeface="Symbol"/>
                <a:cs typeface="Symbol"/>
              </a:rPr>
              <a:t></a:t>
            </a:r>
            <a:endParaRPr sz="5475" baseline="-6088" dirty="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78839" y="501172"/>
            <a:ext cx="735076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 defTabSz="4572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Clustering for Summariza</a:t>
            </a:r>
            <a:r>
              <a:rPr lang="en-US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ti</a:t>
            </a: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on</a:t>
            </a:r>
          </a:p>
        </p:txBody>
      </p:sp>
      <p:sp>
        <p:nvSpPr>
          <p:cNvPr id="5" name="object 5"/>
          <p:cNvSpPr/>
          <p:nvPr/>
        </p:nvSpPr>
        <p:spPr>
          <a:xfrm>
            <a:off x="5190961" y="4602223"/>
            <a:ext cx="143510" cy="358140"/>
          </a:xfrm>
          <a:custGeom>
            <a:avLst/>
            <a:gdLst/>
            <a:ahLst/>
            <a:cxnLst/>
            <a:rect l="l" t="t" r="r" b="b"/>
            <a:pathLst>
              <a:path w="143510" h="358139">
                <a:moveTo>
                  <a:pt x="143038" y="35759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64396" y="4578821"/>
            <a:ext cx="110489" cy="124460"/>
          </a:xfrm>
          <a:custGeom>
            <a:avLst/>
            <a:gdLst/>
            <a:ahLst/>
            <a:cxnLst/>
            <a:rect l="l" t="t" r="r" b="b"/>
            <a:pathLst>
              <a:path w="110489" h="124460">
                <a:moveTo>
                  <a:pt x="17203" y="0"/>
                </a:moveTo>
                <a:lnTo>
                  <a:pt x="0" y="115731"/>
                </a:lnTo>
                <a:lnTo>
                  <a:pt x="4787" y="122190"/>
                </a:lnTo>
                <a:lnTo>
                  <a:pt x="18663" y="124252"/>
                </a:lnTo>
                <a:lnTo>
                  <a:pt x="25124" y="119465"/>
                </a:lnTo>
                <a:lnTo>
                  <a:pt x="35924" y="46804"/>
                </a:lnTo>
                <a:lnTo>
                  <a:pt x="77235" y="46804"/>
                </a:lnTo>
                <a:lnTo>
                  <a:pt x="17203" y="0"/>
                </a:lnTo>
                <a:close/>
              </a:path>
              <a:path w="110489" h="124460">
                <a:moveTo>
                  <a:pt x="77235" y="46804"/>
                </a:moveTo>
                <a:lnTo>
                  <a:pt x="35924" y="46804"/>
                </a:lnTo>
                <a:lnTo>
                  <a:pt x="93858" y="91972"/>
                </a:lnTo>
                <a:lnTo>
                  <a:pt x="101837" y="90984"/>
                </a:lnTo>
                <a:lnTo>
                  <a:pt x="110463" y="79921"/>
                </a:lnTo>
                <a:lnTo>
                  <a:pt x="109475" y="71940"/>
                </a:lnTo>
                <a:lnTo>
                  <a:pt x="77235" y="4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14913" y="3614921"/>
            <a:ext cx="217804" cy="434975"/>
          </a:xfrm>
          <a:custGeom>
            <a:avLst/>
            <a:gdLst/>
            <a:ahLst/>
            <a:cxnLst/>
            <a:rect l="l" t="t" r="r" b="b"/>
            <a:pathLst>
              <a:path w="217804" h="434975">
                <a:moveTo>
                  <a:pt x="217327" y="0"/>
                </a:moveTo>
                <a:lnTo>
                  <a:pt x="0" y="43465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96109" y="3948418"/>
            <a:ext cx="107314" cy="123825"/>
          </a:xfrm>
          <a:custGeom>
            <a:avLst/>
            <a:gdLst/>
            <a:ahLst/>
            <a:cxnLst/>
            <a:rect l="l" t="t" r="r" b="b"/>
            <a:pathLst>
              <a:path w="107314" h="123825">
                <a:moveTo>
                  <a:pt x="19307" y="0"/>
                </a:moveTo>
                <a:lnTo>
                  <a:pt x="5308" y="902"/>
                </a:lnTo>
                <a:lnTo>
                  <a:pt x="0" y="6943"/>
                </a:lnTo>
                <a:lnTo>
                  <a:pt x="7533" y="123703"/>
                </a:lnTo>
                <a:lnTo>
                  <a:pt x="76492" y="78614"/>
                </a:lnTo>
                <a:lnTo>
                  <a:pt x="30077" y="78614"/>
                </a:lnTo>
                <a:lnTo>
                  <a:pt x="25347" y="5307"/>
                </a:lnTo>
                <a:lnTo>
                  <a:pt x="19307" y="0"/>
                </a:lnTo>
                <a:close/>
              </a:path>
              <a:path w="107314" h="123825">
                <a:moveTo>
                  <a:pt x="91560" y="38413"/>
                </a:moveTo>
                <a:lnTo>
                  <a:pt x="30077" y="78614"/>
                </a:lnTo>
                <a:lnTo>
                  <a:pt x="76492" y="78614"/>
                </a:lnTo>
                <a:lnTo>
                  <a:pt x="105460" y="59673"/>
                </a:lnTo>
                <a:lnTo>
                  <a:pt x="107107" y="51802"/>
                </a:lnTo>
                <a:lnTo>
                  <a:pt x="99430" y="40060"/>
                </a:lnTo>
                <a:lnTo>
                  <a:pt x="91560" y="384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4800" y="1633220"/>
            <a:ext cx="8229599" cy="19761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800"/>
              </a:lnSpc>
              <a:spcBef>
                <a:spcPts val="260"/>
              </a:spcBef>
            </a:pPr>
            <a:r>
              <a:rPr sz="3200" spc="-5" dirty="0">
                <a:latin typeface="Calibri"/>
                <a:cs typeface="Calibri"/>
              </a:rPr>
              <a:t>Goal: cluster </a:t>
            </a:r>
            <a:r>
              <a:rPr sz="3200" dirty="0">
                <a:latin typeface="Calibri"/>
                <a:cs typeface="Calibri"/>
              </a:rPr>
              <a:t>to </a:t>
            </a:r>
            <a:r>
              <a:rPr sz="3200" spc="-5" dirty="0">
                <a:latin typeface="Calibri"/>
                <a:cs typeface="Calibri"/>
              </a:rPr>
              <a:t>minimize variance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lang="en-CN"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data given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clusters</a:t>
            </a:r>
            <a:endParaRPr sz="32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  <a:spcBef>
                <a:spcPts val="509"/>
              </a:spcBef>
            </a:pPr>
            <a:r>
              <a:rPr sz="2800" dirty="0">
                <a:latin typeface="Arial"/>
                <a:cs typeface="Arial"/>
              </a:rPr>
              <a:t>– </a:t>
            </a:r>
            <a:r>
              <a:rPr sz="2800" spc="-5" dirty="0">
                <a:latin typeface="Calibri"/>
                <a:cs typeface="Calibri"/>
              </a:rPr>
              <a:t>Preserve</a:t>
            </a:r>
            <a:r>
              <a:rPr sz="2800" spc="-12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informa</a:t>
            </a:r>
            <a:r>
              <a:rPr lang="en-US" sz="2800" spc="-25" dirty="0">
                <a:latin typeface="Calibri"/>
                <a:cs typeface="Calibri"/>
              </a:rPr>
              <a:t>ti</a:t>
            </a:r>
            <a:r>
              <a:rPr sz="2800" spc="-25" dirty="0">
                <a:latin typeface="Calibri"/>
                <a:cs typeface="Calibri"/>
              </a:rPr>
              <a:t>on</a:t>
            </a:r>
            <a:endParaRPr sz="2800" dirty="0">
              <a:latin typeface="Calibri"/>
              <a:cs typeface="Calibri"/>
            </a:endParaRPr>
          </a:p>
          <a:p>
            <a:pPr marL="3611245">
              <a:lnSpc>
                <a:spcPct val="100000"/>
              </a:lnSpc>
              <a:spcBef>
                <a:spcPts val="1565"/>
              </a:spcBef>
              <a:tabLst>
                <a:tab pos="5337175" algn="l"/>
              </a:tabLst>
            </a:pPr>
            <a:r>
              <a:rPr sz="1800" spc="-5" dirty="0">
                <a:latin typeface="Arial"/>
                <a:cs typeface="Arial"/>
              </a:rPr>
              <a:t>Cluster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center	Data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31070" y="3636079"/>
            <a:ext cx="217804" cy="434975"/>
          </a:xfrm>
          <a:custGeom>
            <a:avLst/>
            <a:gdLst/>
            <a:ahLst/>
            <a:cxnLst/>
            <a:rect l="l" t="t" r="r" b="b"/>
            <a:pathLst>
              <a:path w="217804" h="434975">
                <a:moveTo>
                  <a:pt x="217327" y="0"/>
                </a:moveTo>
                <a:lnTo>
                  <a:pt x="0" y="43465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12266" y="3969575"/>
            <a:ext cx="107314" cy="123825"/>
          </a:xfrm>
          <a:custGeom>
            <a:avLst/>
            <a:gdLst/>
            <a:ahLst/>
            <a:cxnLst/>
            <a:rect l="l" t="t" r="r" b="b"/>
            <a:pathLst>
              <a:path w="107314" h="123825">
                <a:moveTo>
                  <a:pt x="19307" y="0"/>
                </a:moveTo>
                <a:lnTo>
                  <a:pt x="5308" y="904"/>
                </a:lnTo>
                <a:lnTo>
                  <a:pt x="0" y="6944"/>
                </a:lnTo>
                <a:lnTo>
                  <a:pt x="7533" y="123704"/>
                </a:lnTo>
                <a:lnTo>
                  <a:pt x="76491" y="78615"/>
                </a:lnTo>
                <a:lnTo>
                  <a:pt x="30077" y="78615"/>
                </a:lnTo>
                <a:lnTo>
                  <a:pt x="25347" y="5308"/>
                </a:lnTo>
                <a:lnTo>
                  <a:pt x="19307" y="0"/>
                </a:lnTo>
                <a:close/>
              </a:path>
              <a:path w="107314" h="123825">
                <a:moveTo>
                  <a:pt x="91560" y="38414"/>
                </a:moveTo>
                <a:lnTo>
                  <a:pt x="30077" y="78615"/>
                </a:lnTo>
                <a:lnTo>
                  <a:pt x="76491" y="78615"/>
                </a:lnTo>
                <a:lnTo>
                  <a:pt x="105460" y="59673"/>
                </a:lnTo>
                <a:lnTo>
                  <a:pt x="107107" y="51803"/>
                </a:lnTo>
                <a:lnTo>
                  <a:pt x="99430" y="40062"/>
                </a:lnTo>
                <a:lnTo>
                  <a:pt x="91560" y="384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44528" y="4023150"/>
            <a:ext cx="115570" cy="241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spc="0" dirty="0">
                <a:latin typeface="Times New Roman"/>
                <a:cs typeface="Times New Roman"/>
              </a:rPr>
              <a:t>*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23161" y="4023150"/>
            <a:ext cx="115570" cy="241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spc="0" dirty="0">
                <a:latin typeface="Times New Roman"/>
                <a:cs typeface="Times New Roman"/>
              </a:rPr>
              <a:t>*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83614" y="3843982"/>
            <a:ext cx="24384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u="heavy" spc="-125" dirty="0">
                <a:latin typeface="Times New Roman"/>
                <a:cs typeface="Times New Roman"/>
              </a:rPr>
              <a:t> </a:t>
            </a:r>
            <a:r>
              <a:rPr sz="2450" u="heavy" dirty="0">
                <a:latin typeface="Times New Roman"/>
                <a:cs typeface="Times New Roman"/>
              </a:rPr>
              <a:t>1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00938" y="4021665"/>
            <a:ext cx="2248535" cy="657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2500"/>
              </a:lnSpc>
              <a:spcBef>
                <a:spcPts val="125"/>
              </a:spcBef>
              <a:tabLst>
                <a:tab pos="460375" algn="l"/>
                <a:tab pos="806450" algn="l"/>
              </a:tabLst>
            </a:pPr>
            <a:r>
              <a:rPr sz="2450" i="1" dirty="0">
                <a:latin typeface="Times New Roman"/>
                <a:cs typeface="Times New Roman"/>
              </a:rPr>
              <a:t>c</a:t>
            </a:r>
            <a:r>
              <a:rPr sz="2450" i="1" spc="155" dirty="0">
                <a:latin typeface="Times New Roman"/>
                <a:cs typeface="Times New Roman"/>
              </a:rPr>
              <a:t> </a:t>
            </a:r>
            <a:r>
              <a:rPr sz="2450" dirty="0">
                <a:latin typeface="Times New Roman"/>
                <a:cs typeface="Times New Roman"/>
              </a:rPr>
              <a:t>,	</a:t>
            </a:r>
            <a:r>
              <a:rPr sz="2500" i="1" spc="-25" dirty="0">
                <a:latin typeface="Symbol"/>
                <a:cs typeface="Symbol"/>
              </a:rPr>
              <a:t></a:t>
            </a:r>
            <a:r>
              <a:rPr sz="2500" spc="-25" dirty="0">
                <a:latin typeface="Times New Roman"/>
                <a:cs typeface="Times New Roman"/>
              </a:rPr>
              <a:t>	</a:t>
            </a:r>
            <a:r>
              <a:rPr sz="2450" dirty="0">
                <a:latin typeface="Symbol"/>
                <a:cs typeface="Symbol"/>
              </a:rPr>
              <a:t></a:t>
            </a:r>
            <a:r>
              <a:rPr sz="2450" spc="-220" dirty="0">
                <a:latin typeface="Times New Roman"/>
                <a:cs typeface="Times New Roman"/>
              </a:rPr>
              <a:t> </a:t>
            </a:r>
            <a:r>
              <a:rPr sz="2450" spc="30" dirty="0">
                <a:latin typeface="Times New Roman"/>
                <a:cs typeface="Times New Roman"/>
              </a:rPr>
              <a:t>argmin</a:t>
            </a:r>
            <a:endParaRPr sz="2450">
              <a:latin typeface="Times New Roman"/>
              <a:cs typeface="Times New Roman"/>
            </a:endParaRPr>
          </a:p>
          <a:p>
            <a:pPr marL="1367155">
              <a:lnSpc>
                <a:spcPts val="2440"/>
              </a:lnSpc>
              <a:tabLst>
                <a:tab pos="2027555" algn="l"/>
              </a:tabLst>
            </a:pPr>
            <a:r>
              <a:rPr sz="1400" i="1" spc="15" dirty="0">
                <a:latin typeface="Times New Roman"/>
                <a:cs typeface="Times New Roman"/>
              </a:rPr>
              <a:t>c</a:t>
            </a:r>
            <a:r>
              <a:rPr sz="1400" dirty="0">
                <a:latin typeface="Times New Roman"/>
                <a:cs typeface="Times New Roman"/>
              </a:rPr>
              <a:t>,</a:t>
            </a:r>
            <a:r>
              <a:rPr sz="1400" spc="-95" dirty="0">
                <a:latin typeface="Times New Roman"/>
                <a:cs typeface="Times New Roman"/>
              </a:rPr>
              <a:t> </a:t>
            </a:r>
            <a:r>
              <a:rPr sz="1450" i="1" spc="-20" dirty="0">
                <a:latin typeface="Symbol"/>
                <a:cs typeface="Symbol"/>
              </a:rPr>
              <a:t></a:t>
            </a:r>
            <a:r>
              <a:rPr sz="1450" dirty="0">
                <a:latin typeface="Times New Roman"/>
                <a:cs typeface="Times New Roman"/>
              </a:rPr>
              <a:t>	</a:t>
            </a:r>
            <a:r>
              <a:rPr sz="2450" i="1" dirty="0">
                <a:latin typeface="Times New Roman"/>
                <a:cs typeface="Times New Roman"/>
              </a:rPr>
              <a:t>N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76574" y="4021665"/>
            <a:ext cx="1080135" cy="4108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36880" algn="l"/>
              </a:tabLst>
            </a:pPr>
            <a:r>
              <a:rPr sz="2500" i="1" spc="-25" dirty="0">
                <a:latin typeface="Symbol"/>
                <a:cs typeface="Symbol"/>
              </a:rPr>
              <a:t></a:t>
            </a:r>
            <a:r>
              <a:rPr sz="2500" spc="-25" dirty="0">
                <a:latin typeface="Times New Roman"/>
                <a:cs typeface="Times New Roman"/>
              </a:rPr>
              <a:t>	</a:t>
            </a:r>
            <a:r>
              <a:rPr sz="2450" i="1" dirty="0">
                <a:latin typeface="Times New Roman"/>
                <a:cs typeface="Times New Roman"/>
              </a:rPr>
              <a:t>c </a:t>
            </a:r>
            <a:r>
              <a:rPr sz="2450" dirty="0">
                <a:latin typeface="Symbol"/>
                <a:cs typeface="Symbol"/>
              </a:rPr>
              <a:t></a:t>
            </a:r>
            <a:r>
              <a:rPr sz="2450" spc="105" dirty="0">
                <a:latin typeface="Times New Roman"/>
                <a:cs typeface="Times New Roman"/>
              </a:rPr>
              <a:t> </a:t>
            </a:r>
            <a:r>
              <a:rPr sz="2450" i="1" dirty="0">
                <a:latin typeface="Times New Roman"/>
                <a:cs typeface="Times New Roman"/>
              </a:rPr>
              <a:t>x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27465" y="4240425"/>
            <a:ext cx="1008380" cy="241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417830" algn="l"/>
                <a:tab pos="945515" algn="l"/>
              </a:tabLst>
            </a:pPr>
            <a:r>
              <a:rPr sz="1400" i="1" dirty="0">
                <a:latin typeface="Times New Roman"/>
                <a:cs typeface="Times New Roman"/>
              </a:rPr>
              <a:t>i</a:t>
            </a:r>
            <a:r>
              <a:rPr sz="1400" i="1" spc="0" dirty="0">
                <a:latin typeface="Times New Roman"/>
                <a:cs typeface="Times New Roman"/>
              </a:rPr>
              <a:t>j</a:t>
            </a:r>
            <a:r>
              <a:rPr sz="1400" i="1" dirty="0">
                <a:latin typeface="Times New Roman"/>
                <a:cs typeface="Times New Roman"/>
              </a:rPr>
              <a:t>	</a:t>
            </a:r>
            <a:r>
              <a:rPr sz="1400" i="1" spc="0" dirty="0">
                <a:latin typeface="Times New Roman"/>
                <a:cs typeface="Times New Roman"/>
              </a:rPr>
              <a:t>i</a:t>
            </a:r>
            <a:r>
              <a:rPr sz="1400" i="1" dirty="0">
                <a:latin typeface="Times New Roman"/>
                <a:cs typeface="Times New Roman"/>
              </a:rPr>
              <a:t>	</a:t>
            </a:r>
            <a:r>
              <a:rPr sz="1400" i="1" spc="0" dirty="0">
                <a:latin typeface="Times New Roman"/>
                <a:cs typeface="Times New Roman"/>
              </a:rPr>
              <a:t>j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64015" y="3951807"/>
            <a:ext cx="115570" cy="241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spc="0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48455" y="4494991"/>
            <a:ext cx="405130" cy="241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41630" algn="l"/>
              </a:tabLst>
            </a:pPr>
            <a:r>
              <a:rPr sz="1400" i="1" spc="0" dirty="0">
                <a:latin typeface="Times New Roman"/>
                <a:cs typeface="Times New Roman"/>
              </a:rPr>
              <a:t>j	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00809" y="3822903"/>
            <a:ext cx="1980564" cy="6908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12395">
              <a:lnSpc>
                <a:spcPts val="1255"/>
              </a:lnSpc>
              <a:spcBef>
                <a:spcPts val="114"/>
              </a:spcBef>
              <a:tabLst>
                <a:tab pos="451484" algn="l"/>
              </a:tabLst>
            </a:pPr>
            <a:r>
              <a:rPr sz="1400" i="1" spc="5" dirty="0">
                <a:latin typeface="Times New Roman"/>
                <a:cs typeface="Times New Roman"/>
              </a:rPr>
              <a:t>N	K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3954"/>
              </a:lnSpc>
              <a:tabLst>
                <a:tab pos="998855" algn="l"/>
                <a:tab pos="1863725" algn="l"/>
              </a:tabLst>
            </a:pPr>
            <a:r>
              <a:rPr sz="3650" spc="80" dirty="0">
                <a:latin typeface="Symbol"/>
                <a:cs typeface="Symbol"/>
              </a:rPr>
              <a:t></a:t>
            </a:r>
            <a:r>
              <a:rPr sz="3650" spc="15" dirty="0">
                <a:latin typeface="Symbol"/>
                <a:cs typeface="Symbol"/>
              </a:rPr>
              <a:t></a:t>
            </a:r>
            <a:r>
              <a:rPr sz="3650" dirty="0">
                <a:latin typeface="Times New Roman"/>
                <a:cs typeface="Times New Roman"/>
              </a:rPr>
              <a:t>	</a:t>
            </a:r>
            <a:r>
              <a:rPr sz="3600" spc="-385" dirty="0">
                <a:latin typeface="Symbol"/>
                <a:cs typeface="Symbol"/>
              </a:rPr>
              <a:t></a:t>
            </a:r>
            <a:r>
              <a:rPr sz="3600" dirty="0">
                <a:latin typeface="Times New Roman"/>
                <a:cs typeface="Times New Roman"/>
              </a:rPr>
              <a:t>	</a:t>
            </a:r>
            <a:r>
              <a:rPr sz="3600" spc="-385" dirty="0">
                <a:latin typeface="Symbol"/>
                <a:cs typeface="Symbol"/>
              </a:rPr>
              <a:t></a:t>
            </a:r>
            <a:endParaRPr sz="36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87302" y="4923166"/>
            <a:ext cx="2945765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00" spc="-7" baseline="1543" dirty="0">
                <a:latin typeface="Arial"/>
                <a:cs typeface="Arial"/>
              </a:rPr>
              <a:t>Whether </a:t>
            </a:r>
            <a:r>
              <a:rPr sz="3600" i="1" baseline="2314" dirty="0" err="1">
                <a:latin typeface="Times New Roman"/>
                <a:cs typeface="Times New Roman"/>
              </a:rPr>
              <a:t>x</a:t>
            </a:r>
            <a:r>
              <a:rPr sz="2100" i="1" spc="-7" baseline="-19841" dirty="0" err="1">
                <a:latin typeface="Times New Roman"/>
                <a:cs typeface="Times New Roman"/>
              </a:rPr>
              <a:t>j</a:t>
            </a:r>
            <a:r>
              <a:rPr sz="2100" i="1" spc="-7" baseline="-19841" dirty="0">
                <a:latin typeface="Times New Roman"/>
                <a:cs typeface="Times New Roman"/>
              </a:rPr>
              <a:t> </a:t>
            </a:r>
            <a:r>
              <a:rPr sz="2700" baseline="1543" dirty="0">
                <a:latin typeface="Arial"/>
                <a:cs typeface="Arial"/>
              </a:rPr>
              <a:t>is assigned </a:t>
            </a:r>
            <a:r>
              <a:rPr sz="2700" spc="-7" baseline="1543" dirty="0">
                <a:latin typeface="Arial"/>
                <a:cs typeface="Arial"/>
              </a:rPr>
              <a:t>to</a:t>
            </a:r>
            <a:r>
              <a:rPr sz="2700" spc="-315" baseline="1543" dirty="0">
                <a:latin typeface="Arial"/>
                <a:cs typeface="Arial"/>
              </a:rPr>
              <a:t> </a:t>
            </a:r>
            <a:r>
              <a:rPr sz="2400" i="1" spc="-25" dirty="0">
                <a:latin typeface="Times New Roman"/>
                <a:cs typeface="Times New Roman"/>
              </a:rPr>
              <a:t>c</a:t>
            </a:r>
            <a:r>
              <a:rPr sz="2100" i="1" spc="-37" baseline="-23809" dirty="0">
                <a:latin typeface="Times New Roman"/>
                <a:cs typeface="Times New Roman"/>
              </a:rPr>
              <a:t>i</a:t>
            </a:r>
            <a:endParaRPr sz="2100" baseline="-23809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20228" y="226534"/>
            <a:ext cx="275197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Clustering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9748" y="999747"/>
            <a:ext cx="8363576" cy="16738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1250315" indent="-342900">
              <a:lnSpc>
                <a:spcPts val="3300"/>
              </a:lnSpc>
              <a:spcBef>
                <a:spcPts val="2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With </a:t>
            </a:r>
            <a:r>
              <a:rPr sz="2800" dirty="0">
                <a:latin typeface="Calibri"/>
                <a:cs typeface="Calibri"/>
              </a:rPr>
              <a:t>this </a:t>
            </a:r>
            <a:r>
              <a:rPr sz="2800" spc="-25" dirty="0">
                <a:latin typeface="Calibri"/>
                <a:cs typeface="Calibri"/>
              </a:rPr>
              <a:t>objec</a:t>
            </a:r>
            <a:r>
              <a:rPr lang="en-US" sz="2800" spc="-25" dirty="0">
                <a:latin typeface="Calibri"/>
                <a:cs typeface="Calibri"/>
              </a:rPr>
              <a:t>ti</a:t>
            </a:r>
            <a:r>
              <a:rPr sz="2800" spc="-25" dirty="0">
                <a:latin typeface="Calibri"/>
                <a:cs typeface="Calibri"/>
              </a:rPr>
              <a:t>ve, </a:t>
            </a:r>
            <a:r>
              <a:rPr sz="2800" dirty="0">
                <a:latin typeface="Calibri"/>
                <a:cs typeface="Calibri"/>
              </a:rPr>
              <a:t>it is a “chicken </a:t>
            </a:r>
            <a:r>
              <a:rPr sz="2800" spc="-5" dirty="0">
                <a:latin typeface="Calibri"/>
                <a:cs typeface="Calibri"/>
              </a:rPr>
              <a:t>and </a:t>
            </a:r>
            <a:r>
              <a:rPr sz="2800" dirty="0">
                <a:latin typeface="Calibri"/>
                <a:cs typeface="Calibri"/>
              </a:rPr>
              <a:t>egg”</a:t>
            </a:r>
            <a:r>
              <a:rPr lang="zh-CN" altLang="en-US"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problem:</a:t>
            </a:r>
            <a:endParaRPr sz="2800" dirty="0">
              <a:latin typeface="Calibri"/>
              <a:cs typeface="Calibri"/>
            </a:endParaRPr>
          </a:p>
          <a:p>
            <a:pPr marL="749300" marR="5080" indent="-279400">
              <a:lnSpc>
                <a:spcPts val="2820"/>
              </a:lnSpc>
              <a:spcBef>
                <a:spcPts val="660"/>
              </a:spcBef>
            </a:pPr>
            <a:r>
              <a:rPr sz="2400" dirty="0">
                <a:latin typeface="Arial"/>
                <a:cs typeface="Arial"/>
              </a:rPr>
              <a:t>– </a:t>
            </a:r>
            <a:r>
              <a:rPr sz="2400" dirty="0">
                <a:latin typeface="Calibri"/>
                <a:cs typeface="Calibri"/>
              </a:rPr>
              <a:t>If </a:t>
            </a:r>
            <a:r>
              <a:rPr sz="2400" spc="-5" dirty="0">
                <a:latin typeface="Calibri"/>
                <a:cs typeface="Calibri"/>
              </a:rPr>
              <a:t>we </a:t>
            </a:r>
            <a:r>
              <a:rPr sz="2400" dirty="0">
                <a:latin typeface="Calibri"/>
                <a:cs typeface="Calibri"/>
              </a:rPr>
              <a:t>knew the </a:t>
            </a:r>
            <a:r>
              <a:rPr sz="2400" i="1" spc="-5" dirty="0">
                <a:latin typeface="Calibri"/>
                <a:cs typeface="Calibri"/>
              </a:rPr>
              <a:t>cluster centers</a:t>
            </a:r>
            <a:r>
              <a:rPr sz="2400" spc="-5" dirty="0">
                <a:latin typeface="Calibri"/>
                <a:cs typeface="Calibri"/>
              </a:rPr>
              <a:t>, we could allocate points </a:t>
            </a:r>
            <a:r>
              <a:rPr sz="2400" dirty="0">
                <a:latin typeface="Calibri"/>
                <a:cs typeface="Calibri"/>
              </a:rPr>
              <a:t>to  </a:t>
            </a:r>
            <a:r>
              <a:rPr sz="2400" spc="-5" dirty="0">
                <a:latin typeface="Calibri"/>
                <a:cs typeface="Calibri"/>
              </a:rPr>
              <a:t>groups </a:t>
            </a:r>
            <a:r>
              <a:rPr sz="2400" dirty="0">
                <a:latin typeface="Calibri"/>
                <a:cs typeface="Calibri"/>
              </a:rPr>
              <a:t>by </a:t>
            </a:r>
            <a:r>
              <a:rPr sz="2400" spc="-5" dirty="0">
                <a:latin typeface="Calibri"/>
                <a:cs typeface="Calibri"/>
              </a:rPr>
              <a:t>assigning each </a:t>
            </a:r>
            <a:r>
              <a:rPr sz="2400" dirty="0">
                <a:latin typeface="Calibri"/>
                <a:cs typeface="Calibri"/>
              </a:rPr>
              <a:t>to its </a:t>
            </a:r>
            <a:r>
              <a:rPr sz="2400" spc="-5" dirty="0">
                <a:latin typeface="Calibri"/>
                <a:cs typeface="Calibri"/>
              </a:rPr>
              <a:t>closest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center.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139" y="4068571"/>
            <a:ext cx="6875780" cy="7499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92100" marR="5080" indent="-279400">
              <a:lnSpc>
                <a:spcPts val="2820"/>
              </a:lnSpc>
              <a:spcBef>
                <a:spcPts val="240"/>
              </a:spcBef>
            </a:pPr>
            <a:r>
              <a:rPr sz="2400" dirty="0">
                <a:latin typeface="Arial"/>
                <a:cs typeface="Arial"/>
              </a:rPr>
              <a:t>– </a:t>
            </a:r>
            <a:r>
              <a:rPr sz="2400" dirty="0">
                <a:latin typeface="Calibri"/>
                <a:cs typeface="Calibri"/>
              </a:rPr>
              <a:t>If </a:t>
            </a:r>
            <a:r>
              <a:rPr sz="2400" spc="-5" dirty="0">
                <a:latin typeface="Calibri"/>
                <a:cs typeface="Calibri"/>
              </a:rPr>
              <a:t>we </a:t>
            </a:r>
            <a:r>
              <a:rPr sz="2400" dirty="0">
                <a:latin typeface="Calibri"/>
                <a:cs typeface="Calibri"/>
              </a:rPr>
              <a:t>knew the </a:t>
            </a:r>
            <a:r>
              <a:rPr sz="2400" i="1" dirty="0">
                <a:latin typeface="Calibri"/>
                <a:cs typeface="Calibri"/>
              </a:rPr>
              <a:t>group </a:t>
            </a:r>
            <a:r>
              <a:rPr sz="2400" i="1" spc="-5" dirty="0">
                <a:latin typeface="Calibri"/>
                <a:cs typeface="Calibri"/>
              </a:rPr>
              <a:t>memberships</a:t>
            </a:r>
            <a:r>
              <a:rPr sz="2400" spc="-5" dirty="0">
                <a:latin typeface="Calibri"/>
                <a:cs typeface="Calibri"/>
              </a:rPr>
              <a:t>, we could </a:t>
            </a:r>
            <a:r>
              <a:rPr sz="2400" dirty="0">
                <a:latin typeface="Calibri"/>
                <a:cs typeface="Calibri"/>
              </a:rPr>
              <a:t>get the  </a:t>
            </a:r>
            <a:r>
              <a:rPr sz="2400" spc="-5" dirty="0">
                <a:latin typeface="Calibri"/>
                <a:cs typeface="Calibri"/>
              </a:rPr>
              <a:t>centers </a:t>
            </a:r>
            <a:r>
              <a:rPr sz="2400" dirty="0">
                <a:latin typeface="Calibri"/>
                <a:cs typeface="Calibri"/>
              </a:rPr>
              <a:t>by </a:t>
            </a:r>
            <a:r>
              <a:rPr sz="2400" spc="-25" dirty="0">
                <a:latin typeface="Calibri"/>
                <a:cs typeface="Calibri"/>
              </a:rPr>
              <a:t>compu</a:t>
            </a:r>
            <a:r>
              <a:rPr lang="en-US" sz="2400" spc="-25" dirty="0">
                <a:latin typeface="Calibri"/>
                <a:cs typeface="Calibri"/>
              </a:rPr>
              <a:t>ti</a:t>
            </a:r>
            <a:r>
              <a:rPr sz="2400" spc="-25" dirty="0">
                <a:latin typeface="Calibri"/>
                <a:cs typeface="Calibri"/>
              </a:rPr>
              <a:t>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mean </a:t>
            </a:r>
            <a:r>
              <a:rPr sz="2400" dirty="0">
                <a:latin typeface="Calibri"/>
                <a:cs typeface="Calibri"/>
              </a:rPr>
              <a:t>per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group.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6299" y="3213105"/>
            <a:ext cx="7610475" cy="1905"/>
          </a:xfrm>
          <a:custGeom>
            <a:avLst/>
            <a:gdLst/>
            <a:ahLst/>
            <a:cxnLst/>
            <a:rect l="l" t="t" r="r" b="b"/>
            <a:pathLst>
              <a:path w="7610475" h="1905">
                <a:moveTo>
                  <a:pt x="0" y="0"/>
                </a:moveTo>
                <a:lnTo>
                  <a:pt x="7610473" y="1575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7724" y="3170255"/>
            <a:ext cx="86360" cy="85725"/>
          </a:xfrm>
          <a:custGeom>
            <a:avLst/>
            <a:gdLst/>
            <a:ahLst/>
            <a:cxnLst/>
            <a:rect l="l" t="t" r="r" b="b"/>
            <a:pathLst>
              <a:path w="86359" h="85725">
                <a:moveTo>
                  <a:pt x="85733" y="0"/>
                </a:moveTo>
                <a:lnTo>
                  <a:pt x="0" y="42844"/>
                </a:lnTo>
                <a:lnTo>
                  <a:pt x="85716" y="85725"/>
                </a:lnTo>
                <a:lnTo>
                  <a:pt x="857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29616" y="3171807"/>
            <a:ext cx="86360" cy="85725"/>
          </a:xfrm>
          <a:custGeom>
            <a:avLst/>
            <a:gdLst/>
            <a:ahLst/>
            <a:cxnLst/>
            <a:rect l="l" t="t" r="r" b="b"/>
            <a:pathLst>
              <a:path w="86359" h="85725">
                <a:moveTo>
                  <a:pt x="16" y="0"/>
                </a:moveTo>
                <a:lnTo>
                  <a:pt x="0" y="85725"/>
                </a:lnTo>
                <a:lnTo>
                  <a:pt x="85732" y="42880"/>
                </a:lnTo>
                <a:lnTo>
                  <a:pt x="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51000" y="31035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91281" y="0"/>
                </a:moveTo>
                <a:lnTo>
                  <a:pt x="55750" y="7173"/>
                </a:lnTo>
                <a:lnTo>
                  <a:pt x="26735" y="26736"/>
                </a:lnTo>
                <a:lnTo>
                  <a:pt x="7173" y="55751"/>
                </a:lnTo>
                <a:lnTo>
                  <a:pt x="0" y="91282"/>
                </a:lnTo>
                <a:lnTo>
                  <a:pt x="7173" y="126813"/>
                </a:lnTo>
                <a:lnTo>
                  <a:pt x="26735" y="155827"/>
                </a:lnTo>
                <a:lnTo>
                  <a:pt x="55750" y="175390"/>
                </a:lnTo>
                <a:lnTo>
                  <a:pt x="91281" y="182563"/>
                </a:lnTo>
                <a:lnTo>
                  <a:pt x="126812" y="175390"/>
                </a:lnTo>
                <a:lnTo>
                  <a:pt x="155827" y="155827"/>
                </a:lnTo>
                <a:lnTo>
                  <a:pt x="175390" y="126813"/>
                </a:lnTo>
                <a:lnTo>
                  <a:pt x="182563" y="91282"/>
                </a:lnTo>
                <a:lnTo>
                  <a:pt x="175390" y="55751"/>
                </a:lnTo>
                <a:lnTo>
                  <a:pt x="155827" y="26736"/>
                </a:lnTo>
                <a:lnTo>
                  <a:pt x="126812" y="7173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51000" y="31035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282"/>
                </a:moveTo>
                <a:lnTo>
                  <a:pt x="7173" y="55750"/>
                </a:lnTo>
                <a:lnTo>
                  <a:pt x="26735" y="26735"/>
                </a:lnTo>
                <a:lnTo>
                  <a:pt x="55750" y="7173"/>
                </a:lnTo>
                <a:lnTo>
                  <a:pt x="91282" y="0"/>
                </a:lnTo>
                <a:lnTo>
                  <a:pt x="126813" y="7173"/>
                </a:lnTo>
                <a:lnTo>
                  <a:pt x="155828" y="26735"/>
                </a:lnTo>
                <a:lnTo>
                  <a:pt x="175390" y="55750"/>
                </a:lnTo>
                <a:lnTo>
                  <a:pt x="182564" y="91282"/>
                </a:lnTo>
                <a:lnTo>
                  <a:pt x="175390" y="126813"/>
                </a:lnTo>
                <a:lnTo>
                  <a:pt x="155828" y="155828"/>
                </a:lnTo>
                <a:lnTo>
                  <a:pt x="126813" y="175390"/>
                </a:lnTo>
                <a:lnTo>
                  <a:pt x="91282" y="182563"/>
                </a:lnTo>
                <a:lnTo>
                  <a:pt x="55750" y="175390"/>
                </a:lnTo>
                <a:lnTo>
                  <a:pt x="26735" y="155828"/>
                </a:lnTo>
                <a:lnTo>
                  <a:pt x="7173" y="126813"/>
                </a:lnTo>
                <a:lnTo>
                  <a:pt x="0" y="91282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03400" y="31035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91281" y="0"/>
                </a:moveTo>
                <a:lnTo>
                  <a:pt x="55750" y="7173"/>
                </a:lnTo>
                <a:lnTo>
                  <a:pt x="26735" y="26736"/>
                </a:lnTo>
                <a:lnTo>
                  <a:pt x="7173" y="55751"/>
                </a:lnTo>
                <a:lnTo>
                  <a:pt x="0" y="91282"/>
                </a:lnTo>
                <a:lnTo>
                  <a:pt x="7173" y="126813"/>
                </a:lnTo>
                <a:lnTo>
                  <a:pt x="26735" y="155827"/>
                </a:lnTo>
                <a:lnTo>
                  <a:pt x="55750" y="175390"/>
                </a:lnTo>
                <a:lnTo>
                  <a:pt x="91281" y="182563"/>
                </a:lnTo>
                <a:lnTo>
                  <a:pt x="126812" y="175390"/>
                </a:lnTo>
                <a:lnTo>
                  <a:pt x="155827" y="155827"/>
                </a:lnTo>
                <a:lnTo>
                  <a:pt x="175390" y="126813"/>
                </a:lnTo>
                <a:lnTo>
                  <a:pt x="182563" y="91282"/>
                </a:lnTo>
                <a:lnTo>
                  <a:pt x="175390" y="55751"/>
                </a:lnTo>
                <a:lnTo>
                  <a:pt x="155827" y="26736"/>
                </a:lnTo>
                <a:lnTo>
                  <a:pt x="126812" y="7173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03400" y="31035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282"/>
                </a:moveTo>
                <a:lnTo>
                  <a:pt x="7173" y="55750"/>
                </a:lnTo>
                <a:lnTo>
                  <a:pt x="26735" y="26735"/>
                </a:lnTo>
                <a:lnTo>
                  <a:pt x="55750" y="7173"/>
                </a:lnTo>
                <a:lnTo>
                  <a:pt x="91282" y="0"/>
                </a:lnTo>
                <a:lnTo>
                  <a:pt x="126813" y="7173"/>
                </a:lnTo>
                <a:lnTo>
                  <a:pt x="155828" y="26735"/>
                </a:lnTo>
                <a:lnTo>
                  <a:pt x="175390" y="55750"/>
                </a:lnTo>
                <a:lnTo>
                  <a:pt x="182563" y="91282"/>
                </a:lnTo>
                <a:lnTo>
                  <a:pt x="175390" y="126813"/>
                </a:lnTo>
                <a:lnTo>
                  <a:pt x="155828" y="155828"/>
                </a:lnTo>
                <a:lnTo>
                  <a:pt x="126813" y="175390"/>
                </a:lnTo>
                <a:lnTo>
                  <a:pt x="91282" y="182563"/>
                </a:lnTo>
                <a:lnTo>
                  <a:pt x="55750" y="175390"/>
                </a:lnTo>
                <a:lnTo>
                  <a:pt x="26735" y="155828"/>
                </a:lnTo>
                <a:lnTo>
                  <a:pt x="7173" y="126813"/>
                </a:lnTo>
                <a:lnTo>
                  <a:pt x="0" y="91282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04950" y="31035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91281" y="0"/>
                </a:moveTo>
                <a:lnTo>
                  <a:pt x="55750" y="7173"/>
                </a:lnTo>
                <a:lnTo>
                  <a:pt x="26735" y="26736"/>
                </a:lnTo>
                <a:lnTo>
                  <a:pt x="7173" y="55751"/>
                </a:lnTo>
                <a:lnTo>
                  <a:pt x="0" y="91282"/>
                </a:lnTo>
                <a:lnTo>
                  <a:pt x="7173" y="126813"/>
                </a:lnTo>
                <a:lnTo>
                  <a:pt x="26735" y="155827"/>
                </a:lnTo>
                <a:lnTo>
                  <a:pt x="55750" y="175390"/>
                </a:lnTo>
                <a:lnTo>
                  <a:pt x="91281" y="182563"/>
                </a:lnTo>
                <a:lnTo>
                  <a:pt x="126812" y="175390"/>
                </a:lnTo>
                <a:lnTo>
                  <a:pt x="155827" y="155827"/>
                </a:lnTo>
                <a:lnTo>
                  <a:pt x="175390" y="126813"/>
                </a:lnTo>
                <a:lnTo>
                  <a:pt x="182563" y="91282"/>
                </a:lnTo>
                <a:lnTo>
                  <a:pt x="175390" y="55751"/>
                </a:lnTo>
                <a:lnTo>
                  <a:pt x="155827" y="26736"/>
                </a:lnTo>
                <a:lnTo>
                  <a:pt x="126812" y="7173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04950" y="31035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282"/>
                </a:moveTo>
                <a:lnTo>
                  <a:pt x="7173" y="55750"/>
                </a:lnTo>
                <a:lnTo>
                  <a:pt x="26735" y="26735"/>
                </a:lnTo>
                <a:lnTo>
                  <a:pt x="55750" y="7173"/>
                </a:lnTo>
                <a:lnTo>
                  <a:pt x="91282" y="0"/>
                </a:lnTo>
                <a:lnTo>
                  <a:pt x="126813" y="7173"/>
                </a:lnTo>
                <a:lnTo>
                  <a:pt x="155828" y="26735"/>
                </a:lnTo>
                <a:lnTo>
                  <a:pt x="175390" y="55750"/>
                </a:lnTo>
                <a:lnTo>
                  <a:pt x="182564" y="91282"/>
                </a:lnTo>
                <a:lnTo>
                  <a:pt x="175390" y="126813"/>
                </a:lnTo>
                <a:lnTo>
                  <a:pt x="155828" y="155828"/>
                </a:lnTo>
                <a:lnTo>
                  <a:pt x="126813" y="175390"/>
                </a:lnTo>
                <a:lnTo>
                  <a:pt x="91282" y="182563"/>
                </a:lnTo>
                <a:lnTo>
                  <a:pt x="55750" y="175390"/>
                </a:lnTo>
                <a:lnTo>
                  <a:pt x="26735" y="155828"/>
                </a:lnTo>
                <a:lnTo>
                  <a:pt x="7173" y="126813"/>
                </a:lnTo>
                <a:lnTo>
                  <a:pt x="0" y="91282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43100" y="31035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91281" y="0"/>
                </a:moveTo>
                <a:lnTo>
                  <a:pt x="55750" y="7173"/>
                </a:lnTo>
                <a:lnTo>
                  <a:pt x="26735" y="26736"/>
                </a:lnTo>
                <a:lnTo>
                  <a:pt x="7173" y="55751"/>
                </a:lnTo>
                <a:lnTo>
                  <a:pt x="0" y="91282"/>
                </a:lnTo>
                <a:lnTo>
                  <a:pt x="7173" y="126813"/>
                </a:lnTo>
                <a:lnTo>
                  <a:pt x="26735" y="155827"/>
                </a:lnTo>
                <a:lnTo>
                  <a:pt x="55750" y="175390"/>
                </a:lnTo>
                <a:lnTo>
                  <a:pt x="91281" y="182563"/>
                </a:lnTo>
                <a:lnTo>
                  <a:pt x="126812" y="175390"/>
                </a:lnTo>
                <a:lnTo>
                  <a:pt x="155827" y="155827"/>
                </a:lnTo>
                <a:lnTo>
                  <a:pt x="175390" y="126813"/>
                </a:lnTo>
                <a:lnTo>
                  <a:pt x="182563" y="91282"/>
                </a:lnTo>
                <a:lnTo>
                  <a:pt x="175390" y="55751"/>
                </a:lnTo>
                <a:lnTo>
                  <a:pt x="155827" y="26736"/>
                </a:lnTo>
                <a:lnTo>
                  <a:pt x="126812" y="7173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43100" y="31035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282"/>
                </a:moveTo>
                <a:lnTo>
                  <a:pt x="7173" y="55750"/>
                </a:lnTo>
                <a:lnTo>
                  <a:pt x="26735" y="26735"/>
                </a:lnTo>
                <a:lnTo>
                  <a:pt x="55750" y="7173"/>
                </a:lnTo>
                <a:lnTo>
                  <a:pt x="91282" y="0"/>
                </a:lnTo>
                <a:lnTo>
                  <a:pt x="126813" y="7173"/>
                </a:lnTo>
                <a:lnTo>
                  <a:pt x="155828" y="26735"/>
                </a:lnTo>
                <a:lnTo>
                  <a:pt x="175390" y="55750"/>
                </a:lnTo>
                <a:lnTo>
                  <a:pt x="182564" y="91282"/>
                </a:lnTo>
                <a:lnTo>
                  <a:pt x="175390" y="126813"/>
                </a:lnTo>
                <a:lnTo>
                  <a:pt x="155828" y="155828"/>
                </a:lnTo>
                <a:lnTo>
                  <a:pt x="126813" y="175390"/>
                </a:lnTo>
                <a:lnTo>
                  <a:pt x="91282" y="182563"/>
                </a:lnTo>
                <a:lnTo>
                  <a:pt x="55750" y="175390"/>
                </a:lnTo>
                <a:lnTo>
                  <a:pt x="26735" y="155828"/>
                </a:lnTo>
                <a:lnTo>
                  <a:pt x="7173" y="126813"/>
                </a:lnTo>
                <a:lnTo>
                  <a:pt x="0" y="91282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84637" y="2871787"/>
            <a:ext cx="3786187" cy="646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0075" y="31035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91281" y="0"/>
                </a:moveTo>
                <a:lnTo>
                  <a:pt x="55750" y="7173"/>
                </a:lnTo>
                <a:lnTo>
                  <a:pt x="26735" y="26736"/>
                </a:lnTo>
                <a:lnTo>
                  <a:pt x="7173" y="55751"/>
                </a:lnTo>
                <a:lnTo>
                  <a:pt x="0" y="91282"/>
                </a:lnTo>
                <a:lnTo>
                  <a:pt x="7173" y="126813"/>
                </a:lnTo>
                <a:lnTo>
                  <a:pt x="26735" y="155827"/>
                </a:lnTo>
                <a:lnTo>
                  <a:pt x="55750" y="175390"/>
                </a:lnTo>
                <a:lnTo>
                  <a:pt x="91281" y="182563"/>
                </a:lnTo>
                <a:lnTo>
                  <a:pt x="126812" y="175390"/>
                </a:lnTo>
                <a:lnTo>
                  <a:pt x="155827" y="155827"/>
                </a:lnTo>
                <a:lnTo>
                  <a:pt x="175390" y="126813"/>
                </a:lnTo>
                <a:lnTo>
                  <a:pt x="182563" y="91282"/>
                </a:lnTo>
                <a:lnTo>
                  <a:pt x="175390" y="55751"/>
                </a:lnTo>
                <a:lnTo>
                  <a:pt x="155827" y="26736"/>
                </a:lnTo>
                <a:lnTo>
                  <a:pt x="126812" y="7173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70075" y="31035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282"/>
                </a:moveTo>
                <a:lnTo>
                  <a:pt x="7173" y="55750"/>
                </a:lnTo>
                <a:lnTo>
                  <a:pt x="26735" y="26735"/>
                </a:lnTo>
                <a:lnTo>
                  <a:pt x="55750" y="7173"/>
                </a:lnTo>
                <a:lnTo>
                  <a:pt x="91282" y="0"/>
                </a:lnTo>
                <a:lnTo>
                  <a:pt x="126813" y="7173"/>
                </a:lnTo>
                <a:lnTo>
                  <a:pt x="155828" y="26735"/>
                </a:lnTo>
                <a:lnTo>
                  <a:pt x="175390" y="55750"/>
                </a:lnTo>
                <a:lnTo>
                  <a:pt x="182564" y="91282"/>
                </a:lnTo>
                <a:lnTo>
                  <a:pt x="175390" y="126813"/>
                </a:lnTo>
                <a:lnTo>
                  <a:pt x="155828" y="155828"/>
                </a:lnTo>
                <a:lnTo>
                  <a:pt x="126813" y="175390"/>
                </a:lnTo>
                <a:lnTo>
                  <a:pt x="91282" y="182563"/>
                </a:lnTo>
                <a:lnTo>
                  <a:pt x="55750" y="175390"/>
                </a:lnTo>
                <a:lnTo>
                  <a:pt x="26735" y="155828"/>
                </a:lnTo>
                <a:lnTo>
                  <a:pt x="7173" y="126813"/>
                </a:lnTo>
                <a:lnTo>
                  <a:pt x="0" y="91282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06587" y="31035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91281" y="0"/>
                </a:moveTo>
                <a:lnTo>
                  <a:pt x="55750" y="7173"/>
                </a:lnTo>
                <a:lnTo>
                  <a:pt x="26735" y="26736"/>
                </a:lnTo>
                <a:lnTo>
                  <a:pt x="7173" y="55751"/>
                </a:lnTo>
                <a:lnTo>
                  <a:pt x="0" y="91282"/>
                </a:lnTo>
                <a:lnTo>
                  <a:pt x="7173" y="126813"/>
                </a:lnTo>
                <a:lnTo>
                  <a:pt x="26735" y="155827"/>
                </a:lnTo>
                <a:lnTo>
                  <a:pt x="55750" y="175390"/>
                </a:lnTo>
                <a:lnTo>
                  <a:pt x="91281" y="182563"/>
                </a:lnTo>
                <a:lnTo>
                  <a:pt x="126811" y="175390"/>
                </a:lnTo>
                <a:lnTo>
                  <a:pt x="155826" y="155827"/>
                </a:lnTo>
                <a:lnTo>
                  <a:pt x="175389" y="126813"/>
                </a:lnTo>
                <a:lnTo>
                  <a:pt x="182562" y="91282"/>
                </a:lnTo>
                <a:lnTo>
                  <a:pt x="175389" y="55751"/>
                </a:lnTo>
                <a:lnTo>
                  <a:pt x="155826" y="26736"/>
                </a:lnTo>
                <a:lnTo>
                  <a:pt x="126811" y="7173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06587" y="31035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282"/>
                </a:moveTo>
                <a:lnTo>
                  <a:pt x="7173" y="55750"/>
                </a:lnTo>
                <a:lnTo>
                  <a:pt x="26735" y="26735"/>
                </a:lnTo>
                <a:lnTo>
                  <a:pt x="55750" y="7173"/>
                </a:lnTo>
                <a:lnTo>
                  <a:pt x="91281" y="0"/>
                </a:lnTo>
                <a:lnTo>
                  <a:pt x="126811" y="7173"/>
                </a:lnTo>
                <a:lnTo>
                  <a:pt x="155826" y="26735"/>
                </a:lnTo>
                <a:lnTo>
                  <a:pt x="175388" y="55750"/>
                </a:lnTo>
                <a:lnTo>
                  <a:pt x="182561" y="91282"/>
                </a:lnTo>
                <a:lnTo>
                  <a:pt x="175388" y="126813"/>
                </a:lnTo>
                <a:lnTo>
                  <a:pt x="155826" y="155828"/>
                </a:lnTo>
                <a:lnTo>
                  <a:pt x="126811" y="175390"/>
                </a:lnTo>
                <a:lnTo>
                  <a:pt x="91281" y="182563"/>
                </a:lnTo>
                <a:lnTo>
                  <a:pt x="55750" y="175390"/>
                </a:lnTo>
                <a:lnTo>
                  <a:pt x="26735" y="155828"/>
                </a:lnTo>
                <a:lnTo>
                  <a:pt x="7173" y="126813"/>
                </a:lnTo>
                <a:lnTo>
                  <a:pt x="0" y="91282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52637" y="31035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91281" y="0"/>
                </a:moveTo>
                <a:lnTo>
                  <a:pt x="55750" y="7173"/>
                </a:lnTo>
                <a:lnTo>
                  <a:pt x="26735" y="26736"/>
                </a:lnTo>
                <a:lnTo>
                  <a:pt x="7173" y="55751"/>
                </a:lnTo>
                <a:lnTo>
                  <a:pt x="0" y="91282"/>
                </a:lnTo>
                <a:lnTo>
                  <a:pt x="7173" y="126813"/>
                </a:lnTo>
                <a:lnTo>
                  <a:pt x="26735" y="155827"/>
                </a:lnTo>
                <a:lnTo>
                  <a:pt x="55750" y="175390"/>
                </a:lnTo>
                <a:lnTo>
                  <a:pt x="91281" y="182563"/>
                </a:lnTo>
                <a:lnTo>
                  <a:pt x="126811" y="175390"/>
                </a:lnTo>
                <a:lnTo>
                  <a:pt x="155826" y="155827"/>
                </a:lnTo>
                <a:lnTo>
                  <a:pt x="175389" y="126813"/>
                </a:lnTo>
                <a:lnTo>
                  <a:pt x="182562" y="91282"/>
                </a:lnTo>
                <a:lnTo>
                  <a:pt x="175389" y="55751"/>
                </a:lnTo>
                <a:lnTo>
                  <a:pt x="155826" y="26736"/>
                </a:lnTo>
                <a:lnTo>
                  <a:pt x="126811" y="7173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52637" y="31035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282"/>
                </a:moveTo>
                <a:lnTo>
                  <a:pt x="7173" y="55750"/>
                </a:lnTo>
                <a:lnTo>
                  <a:pt x="26735" y="26735"/>
                </a:lnTo>
                <a:lnTo>
                  <a:pt x="55750" y="7173"/>
                </a:lnTo>
                <a:lnTo>
                  <a:pt x="91281" y="0"/>
                </a:lnTo>
                <a:lnTo>
                  <a:pt x="126811" y="7173"/>
                </a:lnTo>
                <a:lnTo>
                  <a:pt x="155826" y="26735"/>
                </a:lnTo>
                <a:lnTo>
                  <a:pt x="175388" y="55750"/>
                </a:lnTo>
                <a:lnTo>
                  <a:pt x="182561" y="91282"/>
                </a:lnTo>
                <a:lnTo>
                  <a:pt x="175388" y="126813"/>
                </a:lnTo>
                <a:lnTo>
                  <a:pt x="155826" y="155828"/>
                </a:lnTo>
                <a:lnTo>
                  <a:pt x="126811" y="175390"/>
                </a:lnTo>
                <a:lnTo>
                  <a:pt x="91281" y="182563"/>
                </a:lnTo>
                <a:lnTo>
                  <a:pt x="55750" y="175390"/>
                </a:lnTo>
                <a:lnTo>
                  <a:pt x="26735" y="155828"/>
                </a:lnTo>
                <a:lnTo>
                  <a:pt x="7173" y="126813"/>
                </a:lnTo>
                <a:lnTo>
                  <a:pt x="0" y="91282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24025" y="3100387"/>
            <a:ext cx="219710" cy="215900"/>
          </a:xfrm>
          <a:custGeom>
            <a:avLst/>
            <a:gdLst/>
            <a:ahLst/>
            <a:cxnLst/>
            <a:rect l="l" t="t" r="r" b="b"/>
            <a:pathLst>
              <a:path w="219710" h="215900">
                <a:moveTo>
                  <a:pt x="109537" y="0"/>
                </a:moveTo>
                <a:lnTo>
                  <a:pt x="66900" y="8483"/>
                </a:lnTo>
                <a:lnTo>
                  <a:pt x="32082" y="31617"/>
                </a:lnTo>
                <a:lnTo>
                  <a:pt x="8607" y="65931"/>
                </a:lnTo>
                <a:lnTo>
                  <a:pt x="0" y="107950"/>
                </a:lnTo>
                <a:lnTo>
                  <a:pt x="8607" y="149968"/>
                </a:lnTo>
                <a:lnTo>
                  <a:pt x="32082" y="184282"/>
                </a:lnTo>
                <a:lnTo>
                  <a:pt x="66900" y="207416"/>
                </a:lnTo>
                <a:lnTo>
                  <a:pt x="109537" y="215900"/>
                </a:lnTo>
                <a:lnTo>
                  <a:pt x="152174" y="207416"/>
                </a:lnTo>
                <a:lnTo>
                  <a:pt x="186993" y="184282"/>
                </a:lnTo>
                <a:lnTo>
                  <a:pt x="210468" y="149968"/>
                </a:lnTo>
                <a:lnTo>
                  <a:pt x="219076" y="107950"/>
                </a:lnTo>
                <a:lnTo>
                  <a:pt x="210468" y="65931"/>
                </a:lnTo>
                <a:lnTo>
                  <a:pt x="186993" y="31617"/>
                </a:lnTo>
                <a:lnTo>
                  <a:pt x="152174" y="8483"/>
                </a:lnTo>
                <a:lnTo>
                  <a:pt x="109537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24025" y="3100387"/>
            <a:ext cx="219075" cy="215900"/>
          </a:xfrm>
          <a:custGeom>
            <a:avLst/>
            <a:gdLst/>
            <a:ahLst/>
            <a:cxnLst/>
            <a:rect l="l" t="t" r="r" b="b"/>
            <a:pathLst>
              <a:path w="219075" h="215900">
                <a:moveTo>
                  <a:pt x="0" y="107949"/>
                </a:moveTo>
                <a:lnTo>
                  <a:pt x="8608" y="65930"/>
                </a:lnTo>
                <a:lnTo>
                  <a:pt x="32082" y="31617"/>
                </a:lnTo>
                <a:lnTo>
                  <a:pt x="66900" y="8483"/>
                </a:lnTo>
                <a:lnTo>
                  <a:pt x="109537" y="0"/>
                </a:lnTo>
                <a:lnTo>
                  <a:pt x="152175" y="8483"/>
                </a:lnTo>
                <a:lnTo>
                  <a:pt x="186993" y="31617"/>
                </a:lnTo>
                <a:lnTo>
                  <a:pt x="210467" y="65930"/>
                </a:lnTo>
                <a:lnTo>
                  <a:pt x="219075" y="107949"/>
                </a:lnTo>
                <a:lnTo>
                  <a:pt x="210467" y="149969"/>
                </a:lnTo>
                <a:lnTo>
                  <a:pt x="186993" y="184282"/>
                </a:lnTo>
                <a:lnTo>
                  <a:pt x="152175" y="207416"/>
                </a:lnTo>
                <a:lnTo>
                  <a:pt x="109537" y="215899"/>
                </a:lnTo>
                <a:lnTo>
                  <a:pt x="66900" y="207416"/>
                </a:lnTo>
                <a:lnTo>
                  <a:pt x="32082" y="184282"/>
                </a:lnTo>
                <a:lnTo>
                  <a:pt x="8608" y="149969"/>
                </a:lnTo>
                <a:lnTo>
                  <a:pt x="0" y="107949"/>
                </a:lnTo>
                <a:close/>
              </a:path>
            </a:pathLst>
          </a:custGeom>
          <a:ln w="253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39824" y="2884487"/>
            <a:ext cx="1533525" cy="584200"/>
          </a:xfrm>
          <a:custGeom>
            <a:avLst/>
            <a:gdLst/>
            <a:ahLst/>
            <a:cxnLst/>
            <a:rect l="l" t="t" r="r" b="b"/>
            <a:pathLst>
              <a:path w="1533525" h="584200">
                <a:moveTo>
                  <a:pt x="0" y="292099"/>
                </a:moveTo>
                <a:lnTo>
                  <a:pt x="11104" y="242288"/>
                </a:lnTo>
                <a:lnTo>
                  <a:pt x="43190" y="195208"/>
                </a:lnTo>
                <a:lnTo>
                  <a:pt x="94416" y="151562"/>
                </a:lnTo>
                <a:lnTo>
                  <a:pt x="162941" y="112051"/>
                </a:lnTo>
                <a:lnTo>
                  <a:pt x="203115" y="94066"/>
                </a:lnTo>
                <a:lnTo>
                  <a:pt x="246923" y="77377"/>
                </a:lnTo>
                <a:lnTo>
                  <a:pt x="294136" y="62072"/>
                </a:lnTo>
                <a:lnTo>
                  <a:pt x="344522" y="48240"/>
                </a:lnTo>
                <a:lnTo>
                  <a:pt x="397852" y="35968"/>
                </a:lnTo>
                <a:lnTo>
                  <a:pt x="453896" y="25343"/>
                </a:lnTo>
                <a:lnTo>
                  <a:pt x="512423" y="16453"/>
                </a:lnTo>
                <a:lnTo>
                  <a:pt x="573203" y="9386"/>
                </a:lnTo>
                <a:lnTo>
                  <a:pt x="636007" y="4230"/>
                </a:lnTo>
                <a:lnTo>
                  <a:pt x="700603" y="1072"/>
                </a:lnTo>
                <a:lnTo>
                  <a:pt x="766762" y="0"/>
                </a:lnTo>
                <a:lnTo>
                  <a:pt x="832921" y="1072"/>
                </a:lnTo>
                <a:lnTo>
                  <a:pt x="897518" y="4230"/>
                </a:lnTo>
                <a:lnTo>
                  <a:pt x="960321" y="9386"/>
                </a:lnTo>
                <a:lnTo>
                  <a:pt x="1021102" y="16453"/>
                </a:lnTo>
                <a:lnTo>
                  <a:pt x="1079629" y="25343"/>
                </a:lnTo>
                <a:lnTo>
                  <a:pt x="1135672" y="35968"/>
                </a:lnTo>
                <a:lnTo>
                  <a:pt x="1189002" y="48240"/>
                </a:lnTo>
                <a:lnTo>
                  <a:pt x="1239389" y="62072"/>
                </a:lnTo>
                <a:lnTo>
                  <a:pt x="1286601" y="77377"/>
                </a:lnTo>
                <a:lnTo>
                  <a:pt x="1330410" y="94066"/>
                </a:lnTo>
                <a:lnTo>
                  <a:pt x="1370584" y="112051"/>
                </a:lnTo>
                <a:lnTo>
                  <a:pt x="1406893" y="131246"/>
                </a:lnTo>
                <a:lnTo>
                  <a:pt x="1466999" y="172912"/>
                </a:lnTo>
                <a:lnTo>
                  <a:pt x="1508885" y="218363"/>
                </a:lnTo>
                <a:lnTo>
                  <a:pt x="1530711" y="266896"/>
                </a:lnTo>
                <a:lnTo>
                  <a:pt x="1533525" y="292099"/>
                </a:lnTo>
                <a:lnTo>
                  <a:pt x="1530711" y="317303"/>
                </a:lnTo>
                <a:lnTo>
                  <a:pt x="1508885" y="365836"/>
                </a:lnTo>
                <a:lnTo>
                  <a:pt x="1466999" y="411287"/>
                </a:lnTo>
                <a:lnTo>
                  <a:pt x="1406893" y="452953"/>
                </a:lnTo>
                <a:lnTo>
                  <a:pt x="1370584" y="472148"/>
                </a:lnTo>
                <a:lnTo>
                  <a:pt x="1330410" y="490133"/>
                </a:lnTo>
                <a:lnTo>
                  <a:pt x="1286601" y="506822"/>
                </a:lnTo>
                <a:lnTo>
                  <a:pt x="1239389" y="522127"/>
                </a:lnTo>
                <a:lnTo>
                  <a:pt x="1189002" y="535959"/>
                </a:lnTo>
                <a:lnTo>
                  <a:pt x="1135672" y="548231"/>
                </a:lnTo>
                <a:lnTo>
                  <a:pt x="1079629" y="558856"/>
                </a:lnTo>
                <a:lnTo>
                  <a:pt x="1021102" y="567746"/>
                </a:lnTo>
                <a:lnTo>
                  <a:pt x="960321" y="574813"/>
                </a:lnTo>
                <a:lnTo>
                  <a:pt x="897518" y="579969"/>
                </a:lnTo>
                <a:lnTo>
                  <a:pt x="832921" y="583127"/>
                </a:lnTo>
                <a:lnTo>
                  <a:pt x="766762" y="584199"/>
                </a:lnTo>
                <a:lnTo>
                  <a:pt x="700603" y="583127"/>
                </a:lnTo>
                <a:lnTo>
                  <a:pt x="636007" y="579969"/>
                </a:lnTo>
                <a:lnTo>
                  <a:pt x="573203" y="574813"/>
                </a:lnTo>
                <a:lnTo>
                  <a:pt x="512423" y="567746"/>
                </a:lnTo>
                <a:lnTo>
                  <a:pt x="453896" y="558856"/>
                </a:lnTo>
                <a:lnTo>
                  <a:pt x="397852" y="548231"/>
                </a:lnTo>
                <a:lnTo>
                  <a:pt x="344522" y="535959"/>
                </a:lnTo>
                <a:lnTo>
                  <a:pt x="294136" y="522127"/>
                </a:lnTo>
                <a:lnTo>
                  <a:pt x="246923" y="506822"/>
                </a:lnTo>
                <a:lnTo>
                  <a:pt x="203115" y="490133"/>
                </a:lnTo>
                <a:lnTo>
                  <a:pt x="162941" y="472148"/>
                </a:lnTo>
                <a:lnTo>
                  <a:pt x="126631" y="452953"/>
                </a:lnTo>
                <a:lnTo>
                  <a:pt x="66525" y="411287"/>
                </a:lnTo>
                <a:lnTo>
                  <a:pt x="24639" y="365836"/>
                </a:lnTo>
                <a:lnTo>
                  <a:pt x="2814" y="317303"/>
                </a:lnTo>
                <a:lnTo>
                  <a:pt x="0" y="292099"/>
                </a:lnTo>
                <a:close/>
              </a:path>
            </a:pathLst>
          </a:custGeom>
          <a:ln w="253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76299" y="5346705"/>
            <a:ext cx="7610475" cy="1905"/>
          </a:xfrm>
          <a:custGeom>
            <a:avLst/>
            <a:gdLst/>
            <a:ahLst/>
            <a:cxnLst/>
            <a:rect l="l" t="t" r="r" b="b"/>
            <a:pathLst>
              <a:path w="7610475" h="1904">
                <a:moveTo>
                  <a:pt x="0" y="0"/>
                </a:moveTo>
                <a:lnTo>
                  <a:pt x="7610473" y="1575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7724" y="5303855"/>
            <a:ext cx="86360" cy="85725"/>
          </a:xfrm>
          <a:custGeom>
            <a:avLst/>
            <a:gdLst/>
            <a:ahLst/>
            <a:cxnLst/>
            <a:rect l="l" t="t" r="r" b="b"/>
            <a:pathLst>
              <a:path w="86359" h="85725">
                <a:moveTo>
                  <a:pt x="85733" y="0"/>
                </a:moveTo>
                <a:lnTo>
                  <a:pt x="0" y="42844"/>
                </a:lnTo>
                <a:lnTo>
                  <a:pt x="85716" y="85725"/>
                </a:lnTo>
                <a:lnTo>
                  <a:pt x="857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429616" y="5305407"/>
            <a:ext cx="86360" cy="85725"/>
          </a:xfrm>
          <a:custGeom>
            <a:avLst/>
            <a:gdLst/>
            <a:ahLst/>
            <a:cxnLst/>
            <a:rect l="l" t="t" r="r" b="b"/>
            <a:pathLst>
              <a:path w="86359" h="85725">
                <a:moveTo>
                  <a:pt x="16" y="0"/>
                </a:moveTo>
                <a:lnTo>
                  <a:pt x="0" y="85724"/>
                </a:lnTo>
                <a:lnTo>
                  <a:pt x="85732" y="42880"/>
                </a:lnTo>
                <a:lnTo>
                  <a:pt x="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51000" y="52371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91281" y="0"/>
                </a:moveTo>
                <a:lnTo>
                  <a:pt x="55750" y="7173"/>
                </a:lnTo>
                <a:lnTo>
                  <a:pt x="26735" y="26735"/>
                </a:lnTo>
                <a:lnTo>
                  <a:pt x="7173" y="55750"/>
                </a:lnTo>
                <a:lnTo>
                  <a:pt x="0" y="91281"/>
                </a:lnTo>
                <a:lnTo>
                  <a:pt x="7173" y="126811"/>
                </a:lnTo>
                <a:lnTo>
                  <a:pt x="26735" y="155826"/>
                </a:lnTo>
                <a:lnTo>
                  <a:pt x="55750" y="175389"/>
                </a:lnTo>
                <a:lnTo>
                  <a:pt x="91281" y="182562"/>
                </a:lnTo>
                <a:lnTo>
                  <a:pt x="126812" y="175389"/>
                </a:lnTo>
                <a:lnTo>
                  <a:pt x="155827" y="155826"/>
                </a:lnTo>
                <a:lnTo>
                  <a:pt x="175390" y="126811"/>
                </a:lnTo>
                <a:lnTo>
                  <a:pt x="182563" y="91281"/>
                </a:lnTo>
                <a:lnTo>
                  <a:pt x="175390" y="55750"/>
                </a:lnTo>
                <a:lnTo>
                  <a:pt x="155827" y="26735"/>
                </a:lnTo>
                <a:lnTo>
                  <a:pt x="126812" y="7173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51000" y="52371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280"/>
                </a:moveTo>
                <a:lnTo>
                  <a:pt x="7173" y="55750"/>
                </a:lnTo>
                <a:lnTo>
                  <a:pt x="26735" y="26735"/>
                </a:lnTo>
                <a:lnTo>
                  <a:pt x="55750" y="7173"/>
                </a:lnTo>
                <a:lnTo>
                  <a:pt x="91282" y="0"/>
                </a:lnTo>
                <a:lnTo>
                  <a:pt x="126813" y="7173"/>
                </a:lnTo>
                <a:lnTo>
                  <a:pt x="155828" y="26735"/>
                </a:lnTo>
                <a:lnTo>
                  <a:pt x="175390" y="55750"/>
                </a:lnTo>
                <a:lnTo>
                  <a:pt x="182564" y="91280"/>
                </a:lnTo>
                <a:lnTo>
                  <a:pt x="175390" y="126811"/>
                </a:lnTo>
                <a:lnTo>
                  <a:pt x="155828" y="155826"/>
                </a:lnTo>
                <a:lnTo>
                  <a:pt x="126813" y="175388"/>
                </a:lnTo>
                <a:lnTo>
                  <a:pt x="91282" y="182562"/>
                </a:lnTo>
                <a:lnTo>
                  <a:pt x="55750" y="175388"/>
                </a:lnTo>
                <a:lnTo>
                  <a:pt x="26735" y="155826"/>
                </a:lnTo>
                <a:lnTo>
                  <a:pt x="7173" y="126811"/>
                </a:lnTo>
                <a:lnTo>
                  <a:pt x="0" y="91280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03400" y="52371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91281" y="0"/>
                </a:moveTo>
                <a:lnTo>
                  <a:pt x="55750" y="7173"/>
                </a:lnTo>
                <a:lnTo>
                  <a:pt x="26735" y="26735"/>
                </a:lnTo>
                <a:lnTo>
                  <a:pt x="7173" y="55750"/>
                </a:lnTo>
                <a:lnTo>
                  <a:pt x="0" y="91281"/>
                </a:lnTo>
                <a:lnTo>
                  <a:pt x="7173" y="126811"/>
                </a:lnTo>
                <a:lnTo>
                  <a:pt x="26735" y="155826"/>
                </a:lnTo>
                <a:lnTo>
                  <a:pt x="55750" y="175389"/>
                </a:lnTo>
                <a:lnTo>
                  <a:pt x="91281" y="182562"/>
                </a:lnTo>
                <a:lnTo>
                  <a:pt x="126812" y="175389"/>
                </a:lnTo>
                <a:lnTo>
                  <a:pt x="155827" y="155826"/>
                </a:lnTo>
                <a:lnTo>
                  <a:pt x="175390" y="126811"/>
                </a:lnTo>
                <a:lnTo>
                  <a:pt x="182563" y="91281"/>
                </a:lnTo>
                <a:lnTo>
                  <a:pt x="175390" y="55750"/>
                </a:lnTo>
                <a:lnTo>
                  <a:pt x="155827" y="26735"/>
                </a:lnTo>
                <a:lnTo>
                  <a:pt x="126812" y="7173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03400" y="52371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280"/>
                </a:moveTo>
                <a:lnTo>
                  <a:pt x="7173" y="55750"/>
                </a:lnTo>
                <a:lnTo>
                  <a:pt x="26735" y="26735"/>
                </a:lnTo>
                <a:lnTo>
                  <a:pt x="55750" y="7173"/>
                </a:lnTo>
                <a:lnTo>
                  <a:pt x="91282" y="0"/>
                </a:lnTo>
                <a:lnTo>
                  <a:pt x="126813" y="7173"/>
                </a:lnTo>
                <a:lnTo>
                  <a:pt x="155828" y="26735"/>
                </a:lnTo>
                <a:lnTo>
                  <a:pt x="175390" y="55750"/>
                </a:lnTo>
                <a:lnTo>
                  <a:pt x="182563" y="91280"/>
                </a:lnTo>
                <a:lnTo>
                  <a:pt x="175390" y="126811"/>
                </a:lnTo>
                <a:lnTo>
                  <a:pt x="155828" y="155826"/>
                </a:lnTo>
                <a:lnTo>
                  <a:pt x="126813" y="175388"/>
                </a:lnTo>
                <a:lnTo>
                  <a:pt x="91282" y="182562"/>
                </a:lnTo>
                <a:lnTo>
                  <a:pt x="55750" y="175388"/>
                </a:lnTo>
                <a:lnTo>
                  <a:pt x="26735" y="155826"/>
                </a:lnTo>
                <a:lnTo>
                  <a:pt x="7173" y="126811"/>
                </a:lnTo>
                <a:lnTo>
                  <a:pt x="0" y="91280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04950" y="52371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91281" y="0"/>
                </a:moveTo>
                <a:lnTo>
                  <a:pt x="55750" y="7173"/>
                </a:lnTo>
                <a:lnTo>
                  <a:pt x="26735" y="26735"/>
                </a:lnTo>
                <a:lnTo>
                  <a:pt x="7173" y="55750"/>
                </a:lnTo>
                <a:lnTo>
                  <a:pt x="0" y="91281"/>
                </a:lnTo>
                <a:lnTo>
                  <a:pt x="7173" y="126811"/>
                </a:lnTo>
                <a:lnTo>
                  <a:pt x="26735" y="155826"/>
                </a:lnTo>
                <a:lnTo>
                  <a:pt x="55750" y="175389"/>
                </a:lnTo>
                <a:lnTo>
                  <a:pt x="91281" y="182562"/>
                </a:lnTo>
                <a:lnTo>
                  <a:pt x="126812" y="175389"/>
                </a:lnTo>
                <a:lnTo>
                  <a:pt x="155827" y="155826"/>
                </a:lnTo>
                <a:lnTo>
                  <a:pt x="175390" y="126811"/>
                </a:lnTo>
                <a:lnTo>
                  <a:pt x="182563" y="91281"/>
                </a:lnTo>
                <a:lnTo>
                  <a:pt x="175390" y="55750"/>
                </a:lnTo>
                <a:lnTo>
                  <a:pt x="155827" y="26735"/>
                </a:lnTo>
                <a:lnTo>
                  <a:pt x="126812" y="7173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04950" y="52371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280"/>
                </a:moveTo>
                <a:lnTo>
                  <a:pt x="7173" y="55750"/>
                </a:lnTo>
                <a:lnTo>
                  <a:pt x="26735" y="26735"/>
                </a:lnTo>
                <a:lnTo>
                  <a:pt x="55750" y="7173"/>
                </a:lnTo>
                <a:lnTo>
                  <a:pt x="91282" y="0"/>
                </a:lnTo>
                <a:lnTo>
                  <a:pt x="126813" y="7173"/>
                </a:lnTo>
                <a:lnTo>
                  <a:pt x="155828" y="26735"/>
                </a:lnTo>
                <a:lnTo>
                  <a:pt x="175390" y="55750"/>
                </a:lnTo>
                <a:lnTo>
                  <a:pt x="182564" y="91280"/>
                </a:lnTo>
                <a:lnTo>
                  <a:pt x="175390" y="126811"/>
                </a:lnTo>
                <a:lnTo>
                  <a:pt x="155828" y="155826"/>
                </a:lnTo>
                <a:lnTo>
                  <a:pt x="126813" y="175388"/>
                </a:lnTo>
                <a:lnTo>
                  <a:pt x="91282" y="182562"/>
                </a:lnTo>
                <a:lnTo>
                  <a:pt x="55750" y="175388"/>
                </a:lnTo>
                <a:lnTo>
                  <a:pt x="26735" y="155826"/>
                </a:lnTo>
                <a:lnTo>
                  <a:pt x="7173" y="126811"/>
                </a:lnTo>
                <a:lnTo>
                  <a:pt x="0" y="91280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43100" y="52371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91281" y="0"/>
                </a:moveTo>
                <a:lnTo>
                  <a:pt x="55750" y="7173"/>
                </a:lnTo>
                <a:lnTo>
                  <a:pt x="26735" y="26735"/>
                </a:lnTo>
                <a:lnTo>
                  <a:pt x="7173" y="55750"/>
                </a:lnTo>
                <a:lnTo>
                  <a:pt x="0" y="91281"/>
                </a:lnTo>
                <a:lnTo>
                  <a:pt x="7173" y="126811"/>
                </a:lnTo>
                <a:lnTo>
                  <a:pt x="26735" y="155826"/>
                </a:lnTo>
                <a:lnTo>
                  <a:pt x="55750" y="175389"/>
                </a:lnTo>
                <a:lnTo>
                  <a:pt x="91281" y="182562"/>
                </a:lnTo>
                <a:lnTo>
                  <a:pt x="126812" y="175389"/>
                </a:lnTo>
                <a:lnTo>
                  <a:pt x="155827" y="155826"/>
                </a:lnTo>
                <a:lnTo>
                  <a:pt x="175390" y="126811"/>
                </a:lnTo>
                <a:lnTo>
                  <a:pt x="182563" y="91281"/>
                </a:lnTo>
                <a:lnTo>
                  <a:pt x="175390" y="55750"/>
                </a:lnTo>
                <a:lnTo>
                  <a:pt x="155827" y="26735"/>
                </a:lnTo>
                <a:lnTo>
                  <a:pt x="126812" y="7173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43100" y="52371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280"/>
                </a:moveTo>
                <a:lnTo>
                  <a:pt x="7173" y="55750"/>
                </a:lnTo>
                <a:lnTo>
                  <a:pt x="26735" y="26735"/>
                </a:lnTo>
                <a:lnTo>
                  <a:pt x="55750" y="7173"/>
                </a:lnTo>
                <a:lnTo>
                  <a:pt x="91282" y="0"/>
                </a:lnTo>
                <a:lnTo>
                  <a:pt x="126813" y="7173"/>
                </a:lnTo>
                <a:lnTo>
                  <a:pt x="155828" y="26735"/>
                </a:lnTo>
                <a:lnTo>
                  <a:pt x="175390" y="55750"/>
                </a:lnTo>
                <a:lnTo>
                  <a:pt x="182564" y="91280"/>
                </a:lnTo>
                <a:lnTo>
                  <a:pt x="175390" y="126811"/>
                </a:lnTo>
                <a:lnTo>
                  <a:pt x="155828" y="155826"/>
                </a:lnTo>
                <a:lnTo>
                  <a:pt x="126813" y="175388"/>
                </a:lnTo>
                <a:lnTo>
                  <a:pt x="91282" y="182562"/>
                </a:lnTo>
                <a:lnTo>
                  <a:pt x="55750" y="175388"/>
                </a:lnTo>
                <a:lnTo>
                  <a:pt x="26735" y="155826"/>
                </a:lnTo>
                <a:lnTo>
                  <a:pt x="7173" y="126811"/>
                </a:lnTo>
                <a:lnTo>
                  <a:pt x="0" y="91280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84637" y="5005388"/>
            <a:ext cx="3786187" cy="6461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70075" y="52371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91281" y="0"/>
                </a:moveTo>
                <a:lnTo>
                  <a:pt x="55750" y="7173"/>
                </a:lnTo>
                <a:lnTo>
                  <a:pt x="26735" y="26735"/>
                </a:lnTo>
                <a:lnTo>
                  <a:pt x="7173" y="55750"/>
                </a:lnTo>
                <a:lnTo>
                  <a:pt x="0" y="91281"/>
                </a:lnTo>
                <a:lnTo>
                  <a:pt x="7173" y="126811"/>
                </a:lnTo>
                <a:lnTo>
                  <a:pt x="26735" y="155826"/>
                </a:lnTo>
                <a:lnTo>
                  <a:pt x="55750" y="175389"/>
                </a:lnTo>
                <a:lnTo>
                  <a:pt x="91281" y="182562"/>
                </a:lnTo>
                <a:lnTo>
                  <a:pt x="126812" y="175389"/>
                </a:lnTo>
                <a:lnTo>
                  <a:pt x="155827" y="155826"/>
                </a:lnTo>
                <a:lnTo>
                  <a:pt x="175390" y="126811"/>
                </a:lnTo>
                <a:lnTo>
                  <a:pt x="182563" y="91281"/>
                </a:lnTo>
                <a:lnTo>
                  <a:pt x="175390" y="55750"/>
                </a:lnTo>
                <a:lnTo>
                  <a:pt x="155827" y="26735"/>
                </a:lnTo>
                <a:lnTo>
                  <a:pt x="126812" y="7173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70075" y="52371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280"/>
                </a:moveTo>
                <a:lnTo>
                  <a:pt x="7173" y="55750"/>
                </a:lnTo>
                <a:lnTo>
                  <a:pt x="26735" y="26735"/>
                </a:lnTo>
                <a:lnTo>
                  <a:pt x="55750" y="7173"/>
                </a:lnTo>
                <a:lnTo>
                  <a:pt x="91282" y="0"/>
                </a:lnTo>
                <a:lnTo>
                  <a:pt x="126813" y="7173"/>
                </a:lnTo>
                <a:lnTo>
                  <a:pt x="155828" y="26735"/>
                </a:lnTo>
                <a:lnTo>
                  <a:pt x="175390" y="55750"/>
                </a:lnTo>
                <a:lnTo>
                  <a:pt x="182564" y="91280"/>
                </a:lnTo>
                <a:lnTo>
                  <a:pt x="175390" y="126811"/>
                </a:lnTo>
                <a:lnTo>
                  <a:pt x="155828" y="155826"/>
                </a:lnTo>
                <a:lnTo>
                  <a:pt x="126813" y="175388"/>
                </a:lnTo>
                <a:lnTo>
                  <a:pt x="91282" y="182562"/>
                </a:lnTo>
                <a:lnTo>
                  <a:pt x="55750" y="175388"/>
                </a:lnTo>
                <a:lnTo>
                  <a:pt x="26735" y="155826"/>
                </a:lnTo>
                <a:lnTo>
                  <a:pt x="7173" y="126811"/>
                </a:lnTo>
                <a:lnTo>
                  <a:pt x="0" y="91280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06587" y="52371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91281" y="0"/>
                </a:moveTo>
                <a:lnTo>
                  <a:pt x="55750" y="7173"/>
                </a:lnTo>
                <a:lnTo>
                  <a:pt x="26735" y="26735"/>
                </a:lnTo>
                <a:lnTo>
                  <a:pt x="7173" y="55750"/>
                </a:lnTo>
                <a:lnTo>
                  <a:pt x="0" y="91281"/>
                </a:lnTo>
                <a:lnTo>
                  <a:pt x="7173" y="126811"/>
                </a:lnTo>
                <a:lnTo>
                  <a:pt x="26735" y="155826"/>
                </a:lnTo>
                <a:lnTo>
                  <a:pt x="55750" y="175389"/>
                </a:lnTo>
                <a:lnTo>
                  <a:pt x="91281" y="182562"/>
                </a:lnTo>
                <a:lnTo>
                  <a:pt x="126811" y="175389"/>
                </a:lnTo>
                <a:lnTo>
                  <a:pt x="155826" y="155826"/>
                </a:lnTo>
                <a:lnTo>
                  <a:pt x="175389" y="126811"/>
                </a:lnTo>
                <a:lnTo>
                  <a:pt x="182562" y="91281"/>
                </a:lnTo>
                <a:lnTo>
                  <a:pt x="175389" y="55750"/>
                </a:lnTo>
                <a:lnTo>
                  <a:pt x="155826" y="26735"/>
                </a:lnTo>
                <a:lnTo>
                  <a:pt x="126811" y="7173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06587" y="52371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280"/>
                </a:moveTo>
                <a:lnTo>
                  <a:pt x="7173" y="55750"/>
                </a:lnTo>
                <a:lnTo>
                  <a:pt x="26735" y="26735"/>
                </a:lnTo>
                <a:lnTo>
                  <a:pt x="55750" y="7173"/>
                </a:lnTo>
                <a:lnTo>
                  <a:pt x="91281" y="0"/>
                </a:lnTo>
                <a:lnTo>
                  <a:pt x="126811" y="7173"/>
                </a:lnTo>
                <a:lnTo>
                  <a:pt x="155826" y="26735"/>
                </a:lnTo>
                <a:lnTo>
                  <a:pt x="175388" y="55750"/>
                </a:lnTo>
                <a:lnTo>
                  <a:pt x="182561" y="91280"/>
                </a:lnTo>
                <a:lnTo>
                  <a:pt x="175388" y="126811"/>
                </a:lnTo>
                <a:lnTo>
                  <a:pt x="155826" y="155826"/>
                </a:lnTo>
                <a:lnTo>
                  <a:pt x="126811" y="175388"/>
                </a:lnTo>
                <a:lnTo>
                  <a:pt x="91281" y="182562"/>
                </a:lnTo>
                <a:lnTo>
                  <a:pt x="55750" y="175388"/>
                </a:lnTo>
                <a:lnTo>
                  <a:pt x="26735" y="155826"/>
                </a:lnTo>
                <a:lnTo>
                  <a:pt x="7173" y="126811"/>
                </a:lnTo>
                <a:lnTo>
                  <a:pt x="0" y="91280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052637" y="52371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91281" y="0"/>
                </a:moveTo>
                <a:lnTo>
                  <a:pt x="55750" y="7173"/>
                </a:lnTo>
                <a:lnTo>
                  <a:pt x="26735" y="26735"/>
                </a:lnTo>
                <a:lnTo>
                  <a:pt x="7173" y="55750"/>
                </a:lnTo>
                <a:lnTo>
                  <a:pt x="0" y="91281"/>
                </a:lnTo>
                <a:lnTo>
                  <a:pt x="7173" y="126811"/>
                </a:lnTo>
                <a:lnTo>
                  <a:pt x="26735" y="155826"/>
                </a:lnTo>
                <a:lnTo>
                  <a:pt x="55750" y="175389"/>
                </a:lnTo>
                <a:lnTo>
                  <a:pt x="91281" y="182562"/>
                </a:lnTo>
                <a:lnTo>
                  <a:pt x="126811" y="175389"/>
                </a:lnTo>
                <a:lnTo>
                  <a:pt x="155826" y="155826"/>
                </a:lnTo>
                <a:lnTo>
                  <a:pt x="175389" y="126811"/>
                </a:lnTo>
                <a:lnTo>
                  <a:pt x="182562" y="91281"/>
                </a:lnTo>
                <a:lnTo>
                  <a:pt x="175389" y="55750"/>
                </a:lnTo>
                <a:lnTo>
                  <a:pt x="155826" y="26735"/>
                </a:lnTo>
                <a:lnTo>
                  <a:pt x="126811" y="7173"/>
                </a:lnTo>
                <a:lnTo>
                  <a:pt x="91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052637" y="5237162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79">
                <a:moveTo>
                  <a:pt x="0" y="91280"/>
                </a:moveTo>
                <a:lnTo>
                  <a:pt x="7173" y="55750"/>
                </a:lnTo>
                <a:lnTo>
                  <a:pt x="26735" y="26735"/>
                </a:lnTo>
                <a:lnTo>
                  <a:pt x="55750" y="7173"/>
                </a:lnTo>
                <a:lnTo>
                  <a:pt x="91281" y="0"/>
                </a:lnTo>
                <a:lnTo>
                  <a:pt x="126811" y="7173"/>
                </a:lnTo>
                <a:lnTo>
                  <a:pt x="155826" y="26735"/>
                </a:lnTo>
                <a:lnTo>
                  <a:pt x="175388" y="55750"/>
                </a:lnTo>
                <a:lnTo>
                  <a:pt x="182561" y="91280"/>
                </a:lnTo>
                <a:lnTo>
                  <a:pt x="175388" y="126811"/>
                </a:lnTo>
                <a:lnTo>
                  <a:pt x="155826" y="155826"/>
                </a:lnTo>
                <a:lnTo>
                  <a:pt x="126811" y="175388"/>
                </a:lnTo>
                <a:lnTo>
                  <a:pt x="91281" y="182562"/>
                </a:lnTo>
                <a:lnTo>
                  <a:pt x="55750" y="175388"/>
                </a:lnTo>
                <a:lnTo>
                  <a:pt x="26735" y="155826"/>
                </a:lnTo>
                <a:lnTo>
                  <a:pt x="7173" y="126811"/>
                </a:lnTo>
                <a:lnTo>
                  <a:pt x="0" y="91280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39824" y="5018088"/>
            <a:ext cx="1533525" cy="584200"/>
          </a:xfrm>
          <a:custGeom>
            <a:avLst/>
            <a:gdLst/>
            <a:ahLst/>
            <a:cxnLst/>
            <a:rect l="l" t="t" r="r" b="b"/>
            <a:pathLst>
              <a:path w="1533525" h="584200">
                <a:moveTo>
                  <a:pt x="0" y="292099"/>
                </a:moveTo>
                <a:lnTo>
                  <a:pt x="11104" y="242288"/>
                </a:lnTo>
                <a:lnTo>
                  <a:pt x="43190" y="195208"/>
                </a:lnTo>
                <a:lnTo>
                  <a:pt x="94416" y="151562"/>
                </a:lnTo>
                <a:lnTo>
                  <a:pt x="162941" y="112051"/>
                </a:lnTo>
                <a:lnTo>
                  <a:pt x="203115" y="94066"/>
                </a:lnTo>
                <a:lnTo>
                  <a:pt x="246923" y="77377"/>
                </a:lnTo>
                <a:lnTo>
                  <a:pt x="294136" y="62072"/>
                </a:lnTo>
                <a:lnTo>
                  <a:pt x="344522" y="48240"/>
                </a:lnTo>
                <a:lnTo>
                  <a:pt x="397852" y="35968"/>
                </a:lnTo>
                <a:lnTo>
                  <a:pt x="453896" y="25343"/>
                </a:lnTo>
                <a:lnTo>
                  <a:pt x="512423" y="16453"/>
                </a:lnTo>
                <a:lnTo>
                  <a:pt x="573203" y="9386"/>
                </a:lnTo>
                <a:lnTo>
                  <a:pt x="636007" y="4230"/>
                </a:lnTo>
                <a:lnTo>
                  <a:pt x="700603" y="1072"/>
                </a:lnTo>
                <a:lnTo>
                  <a:pt x="766762" y="0"/>
                </a:lnTo>
                <a:lnTo>
                  <a:pt x="832921" y="1072"/>
                </a:lnTo>
                <a:lnTo>
                  <a:pt x="897518" y="4230"/>
                </a:lnTo>
                <a:lnTo>
                  <a:pt x="960321" y="9386"/>
                </a:lnTo>
                <a:lnTo>
                  <a:pt x="1021102" y="16453"/>
                </a:lnTo>
                <a:lnTo>
                  <a:pt x="1079629" y="25343"/>
                </a:lnTo>
                <a:lnTo>
                  <a:pt x="1135672" y="35968"/>
                </a:lnTo>
                <a:lnTo>
                  <a:pt x="1189002" y="48240"/>
                </a:lnTo>
                <a:lnTo>
                  <a:pt x="1239389" y="62072"/>
                </a:lnTo>
                <a:lnTo>
                  <a:pt x="1286601" y="77377"/>
                </a:lnTo>
                <a:lnTo>
                  <a:pt x="1330410" y="94066"/>
                </a:lnTo>
                <a:lnTo>
                  <a:pt x="1370584" y="112051"/>
                </a:lnTo>
                <a:lnTo>
                  <a:pt x="1406893" y="131246"/>
                </a:lnTo>
                <a:lnTo>
                  <a:pt x="1466999" y="172912"/>
                </a:lnTo>
                <a:lnTo>
                  <a:pt x="1508885" y="218363"/>
                </a:lnTo>
                <a:lnTo>
                  <a:pt x="1530711" y="266896"/>
                </a:lnTo>
                <a:lnTo>
                  <a:pt x="1533525" y="292099"/>
                </a:lnTo>
                <a:lnTo>
                  <a:pt x="1530711" y="317303"/>
                </a:lnTo>
                <a:lnTo>
                  <a:pt x="1508885" y="365836"/>
                </a:lnTo>
                <a:lnTo>
                  <a:pt x="1466999" y="411287"/>
                </a:lnTo>
                <a:lnTo>
                  <a:pt x="1406893" y="452953"/>
                </a:lnTo>
                <a:lnTo>
                  <a:pt x="1370584" y="472148"/>
                </a:lnTo>
                <a:lnTo>
                  <a:pt x="1330410" y="490133"/>
                </a:lnTo>
                <a:lnTo>
                  <a:pt x="1286601" y="506822"/>
                </a:lnTo>
                <a:lnTo>
                  <a:pt x="1239389" y="522127"/>
                </a:lnTo>
                <a:lnTo>
                  <a:pt x="1189002" y="535959"/>
                </a:lnTo>
                <a:lnTo>
                  <a:pt x="1135672" y="548231"/>
                </a:lnTo>
                <a:lnTo>
                  <a:pt x="1079629" y="558856"/>
                </a:lnTo>
                <a:lnTo>
                  <a:pt x="1021102" y="567746"/>
                </a:lnTo>
                <a:lnTo>
                  <a:pt x="960321" y="574813"/>
                </a:lnTo>
                <a:lnTo>
                  <a:pt x="897518" y="579969"/>
                </a:lnTo>
                <a:lnTo>
                  <a:pt x="832921" y="583127"/>
                </a:lnTo>
                <a:lnTo>
                  <a:pt x="766762" y="584199"/>
                </a:lnTo>
                <a:lnTo>
                  <a:pt x="700603" y="583127"/>
                </a:lnTo>
                <a:lnTo>
                  <a:pt x="636007" y="579969"/>
                </a:lnTo>
                <a:lnTo>
                  <a:pt x="573203" y="574813"/>
                </a:lnTo>
                <a:lnTo>
                  <a:pt x="512423" y="567746"/>
                </a:lnTo>
                <a:lnTo>
                  <a:pt x="453896" y="558856"/>
                </a:lnTo>
                <a:lnTo>
                  <a:pt x="397852" y="548231"/>
                </a:lnTo>
                <a:lnTo>
                  <a:pt x="344522" y="535959"/>
                </a:lnTo>
                <a:lnTo>
                  <a:pt x="294136" y="522127"/>
                </a:lnTo>
                <a:lnTo>
                  <a:pt x="246923" y="506822"/>
                </a:lnTo>
                <a:lnTo>
                  <a:pt x="203115" y="490133"/>
                </a:lnTo>
                <a:lnTo>
                  <a:pt x="162941" y="472148"/>
                </a:lnTo>
                <a:lnTo>
                  <a:pt x="126631" y="452953"/>
                </a:lnTo>
                <a:lnTo>
                  <a:pt x="66525" y="411287"/>
                </a:lnTo>
                <a:lnTo>
                  <a:pt x="24639" y="365836"/>
                </a:lnTo>
                <a:lnTo>
                  <a:pt x="2814" y="317303"/>
                </a:lnTo>
                <a:lnTo>
                  <a:pt x="0" y="292099"/>
                </a:lnTo>
                <a:close/>
              </a:path>
            </a:pathLst>
          </a:custGeom>
          <a:ln w="253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24025" y="5233988"/>
            <a:ext cx="219710" cy="215900"/>
          </a:xfrm>
          <a:custGeom>
            <a:avLst/>
            <a:gdLst/>
            <a:ahLst/>
            <a:cxnLst/>
            <a:rect l="l" t="t" r="r" b="b"/>
            <a:pathLst>
              <a:path w="219710" h="215900">
                <a:moveTo>
                  <a:pt x="109537" y="0"/>
                </a:moveTo>
                <a:lnTo>
                  <a:pt x="66900" y="8483"/>
                </a:lnTo>
                <a:lnTo>
                  <a:pt x="32082" y="31617"/>
                </a:lnTo>
                <a:lnTo>
                  <a:pt x="8607" y="65930"/>
                </a:lnTo>
                <a:lnTo>
                  <a:pt x="0" y="107950"/>
                </a:lnTo>
                <a:lnTo>
                  <a:pt x="8607" y="149968"/>
                </a:lnTo>
                <a:lnTo>
                  <a:pt x="32082" y="184282"/>
                </a:lnTo>
                <a:lnTo>
                  <a:pt x="66900" y="207416"/>
                </a:lnTo>
                <a:lnTo>
                  <a:pt x="109537" y="215900"/>
                </a:lnTo>
                <a:lnTo>
                  <a:pt x="152174" y="207416"/>
                </a:lnTo>
                <a:lnTo>
                  <a:pt x="186993" y="184282"/>
                </a:lnTo>
                <a:lnTo>
                  <a:pt x="210468" y="149968"/>
                </a:lnTo>
                <a:lnTo>
                  <a:pt x="219076" y="107950"/>
                </a:lnTo>
                <a:lnTo>
                  <a:pt x="210468" y="65930"/>
                </a:lnTo>
                <a:lnTo>
                  <a:pt x="186993" y="31617"/>
                </a:lnTo>
                <a:lnTo>
                  <a:pt x="152174" y="8483"/>
                </a:lnTo>
                <a:lnTo>
                  <a:pt x="109537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24025" y="5233988"/>
            <a:ext cx="219075" cy="215900"/>
          </a:xfrm>
          <a:custGeom>
            <a:avLst/>
            <a:gdLst/>
            <a:ahLst/>
            <a:cxnLst/>
            <a:rect l="l" t="t" r="r" b="b"/>
            <a:pathLst>
              <a:path w="219075" h="215900">
                <a:moveTo>
                  <a:pt x="0" y="107949"/>
                </a:moveTo>
                <a:lnTo>
                  <a:pt x="8608" y="65930"/>
                </a:lnTo>
                <a:lnTo>
                  <a:pt x="32082" y="31617"/>
                </a:lnTo>
                <a:lnTo>
                  <a:pt x="66900" y="8483"/>
                </a:lnTo>
                <a:lnTo>
                  <a:pt x="109537" y="0"/>
                </a:lnTo>
                <a:lnTo>
                  <a:pt x="152175" y="8483"/>
                </a:lnTo>
                <a:lnTo>
                  <a:pt x="186993" y="31617"/>
                </a:lnTo>
                <a:lnTo>
                  <a:pt x="210467" y="65930"/>
                </a:lnTo>
                <a:lnTo>
                  <a:pt x="219075" y="107949"/>
                </a:lnTo>
                <a:lnTo>
                  <a:pt x="210467" y="149968"/>
                </a:lnTo>
                <a:lnTo>
                  <a:pt x="186993" y="184282"/>
                </a:lnTo>
                <a:lnTo>
                  <a:pt x="152175" y="207416"/>
                </a:lnTo>
                <a:lnTo>
                  <a:pt x="109537" y="215900"/>
                </a:lnTo>
                <a:lnTo>
                  <a:pt x="66900" y="207416"/>
                </a:lnTo>
                <a:lnTo>
                  <a:pt x="32082" y="184282"/>
                </a:lnTo>
                <a:lnTo>
                  <a:pt x="8608" y="149968"/>
                </a:lnTo>
                <a:lnTo>
                  <a:pt x="0" y="107949"/>
                </a:lnTo>
                <a:close/>
              </a:path>
            </a:pathLst>
          </a:custGeom>
          <a:ln w="253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5084" y="226534"/>
            <a:ext cx="496408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K</a:t>
            </a:r>
            <a:r>
              <a:rPr lang="en-US" altLang="zh-CN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-</a:t>
            </a:r>
            <a:r>
              <a:rPr lang="en-CN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M</a:t>
            </a:r>
            <a:r>
              <a:rPr b="1" dirty="0" err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eans</a:t>
            </a: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C</a:t>
            </a: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lustering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7239" y="2380488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–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7907" y="2835175"/>
            <a:ext cx="1266190" cy="5473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575"/>
              </a:lnSpc>
              <a:spcBef>
                <a:spcPts val="130"/>
              </a:spcBef>
            </a:pPr>
            <a:r>
              <a:rPr sz="2150" i="1" spc="75" dirty="0">
                <a:latin typeface="Symbol"/>
                <a:cs typeface="Symbol"/>
              </a:rPr>
              <a:t></a:t>
            </a:r>
            <a:r>
              <a:rPr sz="1800" i="1" spc="112" baseline="43981" dirty="0">
                <a:latin typeface="Times New Roman"/>
                <a:cs typeface="Times New Roman"/>
              </a:rPr>
              <a:t>t </a:t>
            </a:r>
            <a:r>
              <a:rPr sz="2100" spc="0" dirty="0">
                <a:latin typeface="Symbol"/>
                <a:cs typeface="Symbol"/>
              </a:rPr>
              <a:t></a:t>
            </a:r>
            <a:r>
              <a:rPr sz="2100" spc="-19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argmin</a:t>
            </a:r>
            <a:endParaRPr sz="2100">
              <a:latin typeface="Times New Roman"/>
              <a:cs typeface="Times New Roman"/>
            </a:endParaRPr>
          </a:p>
          <a:p>
            <a:pPr marL="829944">
              <a:lnSpc>
                <a:spcPts val="1495"/>
              </a:lnSpc>
            </a:pPr>
            <a:r>
              <a:rPr sz="1250" i="1" spc="-15" dirty="0">
                <a:latin typeface="Symbol"/>
                <a:cs typeface="Symbol"/>
              </a:rPr>
              <a:t>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74854" y="2628599"/>
            <a:ext cx="205104" cy="77660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35"/>
              </a:spcBef>
            </a:pPr>
            <a:r>
              <a:rPr sz="2100" spc="0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100" i="1" spc="5" dirty="0">
                <a:latin typeface="Times New Roman"/>
                <a:cs typeface="Times New Roman"/>
              </a:rPr>
              <a:t>N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59553" y="3067025"/>
            <a:ext cx="245110" cy="0"/>
          </a:xfrm>
          <a:custGeom>
            <a:avLst/>
            <a:gdLst/>
            <a:ahLst/>
            <a:cxnLst/>
            <a:rect l="l" t="t" r="r" b="b"/>
            <a:pathLst>
              <a:path w="245110">
                <a:moveTo>
                  <a:pt x="0" y="0"/>
                </a:moveTo>
                <a:lnTo>
                  <a:pt x="245008" y="0"/>
                </a:lnTo>
              </a:path>
            </a:pathLst>
          </a:custGeom>
          <a:ln w="13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57689" y="3023901"/>
            <a:ext cx="11176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i="1" dirty="0">
                <a:latin typeface="Times New Roman"/>
                <a:cs typeface="Times New Roman"/>
              </a:rPr>
              <a:t>i</a:t>
            </a:r>
            <a:r>
              <a:rPr sz="1200" i="1" spc="0" dirty="0">
                <a:latin typeface="Times New Roman"/>
                <a:cs typeface="Times New Roman"/>
              </a:rPr>
              <a:t>j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59789" y="2836461"/>
            <a:ext cx="64135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27355" algn="l"/>
              </a:tabLst>
            </a:pPr>
            <a:r>
              <a:rPr sz="1200" i="1" spc="55" dirty="0">
                <a:latin typeface="Times New Roman"/>
                <a:cs typeface="Times New Roman"/>
              </a:rPr>
              <a:t>t</a:t>
            </a:r>
            <a:r>
              <a:rPr sz="1200" spc="-95" dirty="0">
                <a:latin typeface="Symbol"/>
                <a:cs typeface="Symbol"/>
              </a:rPr>
              <a:t></a:t>
            </a:r>
            <a:r>
              <a:rPr sz="1200" spc="5" dirty="0">
                <a:latin typeface="Times New Roman"/>
                <a:cs typeface="Times New Roman"/>
              </a:rPr>
              <a:t>1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200" i="1" spc="55" dirty="0">
                <a:latin typeface="Times New Roman"/>
                <a:cs typeface="Times New Roman"/>
              </a:rPr>
              <a:t>t</a:t>
            </a:r>
            <a:r>
              <a:rPr sz="1200" spc="-95" dirty="0">
                <a:latin typeface="Symbol"/>
                <a:cs typeface="Symbol"/>
              </a:rPr>
              <a:t></a:t>
            </a:r>
            <a:r>
              <a:rPr sz="1200" spc="5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72804" y="3023901"/>
            <a:ext cx="523875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67359" algn="l"/>
              </a:tabLst>
            </a:pPr>
            <a:r>
              <a:rPr sz="1200" i="1" spc="0" dirty="0">
                <a:latin typeface="Times New Roman"/>
                <a:cs typeface="Times New Roman"/>
              </a:rPr>
              <a:t>i	j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47396" y="2736055"/>
            <a:ext cx="114935" cy="537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50" spc="-415" dirty="0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03683" y="2684999"/>
            <a:ext cx="1218565" cy="537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54025" algn="l"/>
              </a:tabLst>
            </a:pPr>
            <a:r>
              <a:rPr sz="2150" i="1" spc="-20" dirty="0">
                <a:latin typeface="Symbol"/>
                <a:cs typeface="Symbol"/>
              </a:rPr>
              <a:t></a:t>
            </a:r>
            <a:r>
              <a:rPr sz="2150" spc="-20" dirty="0">
                <a:latin typeface="Times New Roman"/>
                <a:cs typeface="Times New Roman"/>
              </a:rPr>
              <a:t>	</a:t>
            </a:r>
            <a:r>
              <a:rPr sz="2100" i="1" spc="0" dirty="0">
                <a:latin typeface="Times New Roman"/>
                <a:cs typeface="Times New Roman"/>
              </a:rPr>
              <a:t>c  </a:t>
            </a:r>
            <a:r>
              <a:rPr sz="2100" spc="0" dirty="0">
                <a:latin typeface="Symbol"/>
                <a:cs typeface="Symbol"/>
              </a:rPr>
              <a:t></a:t>
            </a:r>
            <a:r>
              <a:rPr sz="2100" spc="0" dirty="0">
                <a:latin typeface="Times New Roman"/>
                <a:cs typeface="Times New Roman"/>
              </a:rPr>
              <a:t> </a:t>
            </a:r>
            <a:r>
              <a:rPr sz="2100" i="1" spc="0" dirty="0">
                <a:latin typeface="Times New Roman"/>
                <a:cs typeface="Times New Roman"/>
              </a:rPr>
              <a:t>x</a:t>
            </a:r>
            <a:r>
              <a:rPr sz="2100" i="1" spc="-45" dirty="0">
                <a:latin typeface="Times New Roman"/>
                <a:cs typeface="Times New Roman"/>
              </a:rPr>
              <a:t> </a:t>
            </a:r>
            <a:r>
              <a:rPr sz="5025" spc="-622" baseline="-6633" dirty="0">
                <a:latin typeface="Symbol"/>
                <a:cs typeface="Symbol"/>
              </a:rPr>
              <a:t></a:t>
            </a:r>
            <a:endParaRPr sz="5025" baseline="-6633" dirty="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03526" y="2760227"/>
            <a:ext cx="103505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5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20562" y="2663708"/>
            <a:ext cx="607695" cy="7918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715" algn="ctr">
              <a:lnSpc>
                <a:spcPts val="1075"/>
              </a:lnSpc>
              <a:spcBef>
                <a:spcPts val="120"/>
              </a:spcBef>
              <a:tabLst>
                <a:tab pos="292100" algn="l"/>
              </a:tabLst>
            </a:pPr>
            <a:r>
              <a:rPr sz="1200" i="1" spc="10" dirty="0">
                <a:latin typeface="Times New Roman"/>
                <a:cs typeface="Times New Roman"/>
              </a:rPr>
              <a:t>N	K</a:t>
            </a:r>
            <a:endParaRPr sz="1200">
              <a:latin typeface="Times New Roman"/>
              <a:cs typeface="Times New Roman"/>
            </a:endParaRPr>
          </a:p>
          <a:p>
            <a:pPr algn="ctr">
              <a:lnSpc>
                <a:spcPts val="3415"/>
              </a:lnSpc>
            </a:pPr>
            <a:r>
              <a:rPr sz="3150" spc="65" dirty="0">
                <a:latin typeface="Symbol"/>
                <a:cs typeface="Symbol"/>
              </a:rPr>
              <a:t></a:t>
            </a:r>
            <a:r>
              <a:rPr sz="3150" spc="10" dirty="0">
                <a:latin typeface="Symbol"/>
                <a:cs typeface="Symbol"/>
              </a:rPr>
              <a:t></a:t>
            </a:r>
            <a:endParaRPr sz="3150">
              <a:latin typeface="Symbol"/>
              <a:cs typeface="Symbol"/>
            </a:endParaRPr>
          </a:p>
          <a:p>
            <a:pPr algn="ctr">
              <a:lnSpc>
                <a:spcPct val="100000"/>
              </a:lnSpc>
              <a:spcBef>
                <a:spcPts val="75"/>
              </a:spcBef>
              <a:tabLst>
                <a:tab pos="283845" algn="l"/>
              </a:tabLst>
            </a:pPr>
            <a:r>
              <a:rPr sz="1200" i="1" spc="0" dirty="0">
                <a:latin typeface="Times New Roman"/>
                <a:cs typeface="Times New Roman"/>
              </a:rPr>
              <a:t>j	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6981" y="4247890"/>
            <a:ext cx="1178560" cy="5118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35" dirty="0">
                <a:latin typeface="Times New Roman"/>
                <a:cs typeface="Times New Roman"/>
              </a:rPr>
              <a:t>c</a:t>
            </a:r>
            <a:r>
              <a:rPr sz="1725" i="1" spc="52" baseline="43478" dirty="0">
                <a:latin typeface="Times New Roman"/>
                <a:cs typeface="Times New Roman"/>
              </a:rPr>
              <a:t>t </a:t>
            </a:r>
            <a:r>
              <a:rPr sz="2000" spc="0" dirty="0">
                <a:latin typeface="Symbol"/>
                <a:cs typeface="Symbol"/>
              </a:rPr>
              <a:t>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argmin</a:t>
            </a:r>
            <a:endParaRPr sz="2000">
              <a:latin typeface="Times New Roman"/>
              <a:cs typeface="Times New Roman"/>
            </a:endParaRPr>
          </a:p>
          <a:p>
            <a:pPr marL="773430">
              <a:lnSpc>
                <a:spcPct val="100000"/>
              </a:lnSpc>
              <a:spcBef>
                <a:spcPts val="35"/>
              </a:spcBef>
            </a:pPr>
            <a:r>
              <a:rPr sz="1150" i="1" spc="0" dirty="0">
                <a:latin typeface="Times New Roman"/>
                <a:cs typeface="Times New Roman"/>
              </a:rPr>
              <a:t>c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13073" y="4043902"/>
            <a:ext cx="196215" cy="73914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505"/>
              </a:spcBef>
            </a:pPr>
            <a:r>
              <a:rPr sz="2000" spc="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000" i="1" spc="0" dirty="0"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99177" y="4460792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5">
                <a:moveTo>
                  <a:pt x="0" y="0"/>
                </a:moveTo>
                <a:lnTo>
                  <a:pt x="232713" y="0"/>
                </a:lnTo>
              </a:path>
            </a:pathLst>
          </a:custGeom>
          <a:ln w="126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848580" y="4241249"/>
            <a:ext cx="560705" cy="2025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57505" algn="l"/>
              </a:tabLst>
            </a:pPr>
            <a:r>
              <a:rPr sz="1150" i="1" dirty="0">
                <a:latin typeface="Times New Roman"/>
                <a:cs typeface="Times New Roman"/>
              </a:rPr>
              <a:t>t	</a:t>
            </a:r>
            <a:r>
              <a:rPr sz="1150" i="1" spc="50" dirty="0">
                <a:latin typeface="Times New Roman"/>
                <a:cs typeface="Times New Roman"/>
              </a:rPr>
              <a:t>t</a:t>
            </a:r>
            <a:r>
              <a:rPr sz="1150" spc="-95" dirty="0">
                <a:latin typeface="Symbol"/>
                <a:cs typeface="Symbol"/>
              </a:rPr>
              <a:t></a:t>
            </a:r>
            <a:r>
              <a:rPr sz="1150" spc="0" dirty="0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46585" y="4419206"/>
            <a:ext cx="412115" cy="2025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57505" algn="l"/>
              </a:tabLst>
            </a:pPr>
            <a:r>
              <a:rPr sz="1150" i="1" spc="-5" dirty="0">
                <a:latin typeface="Times New Roman"/>
                <a:cs typeface="Times New Roman"/>
              </a:rPr>
              <a:t>i</a:t>
            </a:r>
            <a:r>
              <a:rPr sz="1150" i="1" dirty="0">
                <a:latin typeface="Times New Roman"/>
                <a:cs typeface="Times New Roman"/>
              </a:rPr>
              <a:t>j	i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23846" y="4419206"/>
            <a:ext cx="66675" cy="2025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i="1" dirty="0">
                <a:latin typeface="Times New Roman"/>
                <a:cs typeface="Times New Roman"/>
              </a:rPr>
              <a:t>j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77569" y="4145923"/>
            <a:ext cx="110489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400" dirty="0">
                <a:latin typeface="Symbol"/>
                <a:cs typeface="Symbol"/>
              </a:rPr>
              <a:t></a:t>
            </a:r>
            <a:endParaRPr sz="32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00308" y="4097450"/>
            <a:ext cx="110934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82905" algn="l"/>
              </a:tabLst>
            </a:pPr>
            <a:r>
              <a:rPr sz="2050" i="1" spc="-20" dirty="0">
                <a:latin typeface="Symbol"/>
                <a:cs typeface="Symbol"/>
              </a:rPr>
              <a:t></a:t>
            </a:r>
            <a:r>
              <a:rPr sz="2050" spc="-20" dirty="0">
                <a:latin typeface="Times New Roman"/>
                <a:cs typeface="Times New Roman"/>
              </a:rPr>
              <a:t>	</a:t>
            </a:r>
            <a:r>
              <a:rPr sz="2000" i="1" dirty="0">
                <a:latin typeface="Times New Roman"/>
                <a:cs typeface="Times New Roman"/>
              </a:rPr>
              <a:t>c  </a:t>
            </a:r>
            <a:r>
              <a:rPr sz="2000" spc="0" dirty="0">
                <a:latin typeface="Symbol"/>
                <a:cs typeface="Symbol"/>
              </a:rPr>
              <a:t></a:t>
            </a:r>
            <a:r>
              <a:rPr sz="2000" spc="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x</a:t>
            </a:r>
            <a:r>
              <a:rPr sz="2000" i="1" spc="-45" dirty="0">
                <a:latin typeface="Times New Roman"/>
                <a:cs typeface="Times New Roman"/>
              </a:rPr>
              <a:t> </a:t>
            </a:r>
            <a:r>
              <a:rPr sz="4800" spc="-600" baseline="-6944" dirty="0">
                <a:latin typeface="Symbol"/>
                <a:cs typeface="Symbol"/>
              </a:rPr>
              <a:t></a:t>
            </a:r>
            <a:endParaRPr sz="4800" baseline="-6944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90735" y="4168871"/>
            <a:ext cx="99695" cy="2025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spc="0" dirty="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46451" y="4077237"/>
            <a:ext cx="578485" cy="7531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5080" algn="ctr">
              <a:lnSpc>
                <a:spcPts val="1030"/>
              </a:lnSpc>
              <a:spcBef>
                <a:spcPts val="110"/>
              </a:spcBef>
              <a:tabLst>
                <a:tab pos="277495" algn="l"/>
              </a:tabLst>
            </a:pPr>
            <a:r>
              <a:rPr sz="1150" i="1" spc="0" dirty="0">
                <a:latin typeface="Times New Roman"/>
                <a:cs typeface="Times New Roman"/>
              </a:rPr>
              <a:t>N	K</a:t>
            </a:r>
            <a:endParaRPr sz="1150">
              <a:latin typeface="Times New Roman"/>
              <a:cs typeface="Times New Roman"/>
            </a:endParaRPr>
          </a:p>
          <a:p>
            <a:pPr algn="ctr">
              <a:lnSpc>
                <a:spcPts val="3250"/>
              </a:lnSpc>
            </a:pPr>
            <a:r>
              <a:rPr sz="3000" spc="55" dirty="0">
                <a:latin typeface="Symbol"/>
                <a:cs typeface="Symbol"/>
              </a:rPr>
              <a:t></a:t>
            </a:r>
            <a:r>
              <a:rPr sz="3000" spc="5" dirty="0">
                <a:latin typeface="Symbol"/>
                <a:cs typeface="Symbol"/>
              </a:rPr>
              <a:t></a:t>
            </a:r>
            <a:endParaRPr sz="3000">
              <a:latin typeface="Symbol"/>
              <a:cs typeface="Symbol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  <a:tabLst>
                <a:tab pos="269875" algn="l"/>
              </a:tabLst>
            </a:pPr>
            <a:r>
              <a:rPr sz="1150" i="1" dirty="0">
                <a:latin typeface="Times New Roman"/>
                <a:cs typeface="Times New Roman"/>
              </a:rPr>
              <a:t>j	i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3540" y="4893445"/>
            <a:ext cx="6779260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26415" algn="l"/>
              </a:tabLst>
            </a:pPr>
            <a:r>
              <a:rPr sz="2400" spc="-5" dirty="0">
                <a:latin typeface="Calibri"/>
                <a:cs typeface="Calibri"/>
              </a:rPr>
              <a:t>4.	</a:t>
            </a:r>
            <a:r>
              <a:rPr sz="2400" dirty="0">
                <a:latin typeface="Calibri"/>
                <a:cs typeface="Calibri"/>
              </a:rPr>
              <a:t>Update </a:t>
            </a:r>
            <a:r>
              <a:rPr sz="3600" i="1" baseline="1157" dirty="0">
                <a:latin typeface="Times New Roman"/>
                <a:cs typeface="Times New Roman"/>
              </a:rPr>
              <a:t>t </a:t>
            </a:r>
            <a:r>
              <a:rPr sz="3600" spc="0" baseline="1157" dirty="0">
                <a:latin typeface="Symbol"/>
                <a:cs typeface="Symbol"/>
              </a:rPr>
              <a:t></a:t>
            </a:r>
            <a:r>
              <a:rPr sz="3600" spc="0" baseline="1157" dirty="0">
                <a:latin typeface="Times New Roman"/>
                <a:cs typeface="Times New Roman"/>
              </a:rPr>
              <a:t> </a:t>
            </a:r>
            <a:r>
              <a:rPr sz="3600" i="1" baseline="1157" dirty="0">
                <a:latin typeface="Times New Roman"/>
                <a:cs typeface="Times New Roman"/>
              </a:rPr>
              <a:t>t </a:t>
            </a:r>
            <a:r>
              <a:rPr sz="3600" spc="112" baseline="1157" dirty="0">
                <a:latin typeface="Symbol"/>
                <a:cs typeface="Symbol"/>
              </a:rPr>
              <a:t></a:t>
            </a:r>
            <a:r>
              <a:rPr sz="3600" spc="112" baseline="1157" dirty="0">
                <a:latin typeface="Times New Roman"/>
                <a:cs typeface="Times New Roman"/>
              </a:rPr>
              <a:t>1 </a:t>
            </a:r>
            <a:r>
              <a:rPr sz="2400" dirty="0">
                <a:latin typeface="Calibri"/>
                <a:cs typeface="Calibri"/>
              </a:rPr>
              <a:t>, </a:t>
            </a:r>
            <a:r>
              <a:rPr sz="2400" spc="-5" dirty="0">
                <a:latin typeface="Calibri"/>
                <a:cs typeface="Calibri"/>
              </a:rPr>
              <a:t>Repeat Step </a:t>
            </a:r>
            <a:r>
              <a:rPr lang="en-CN" sz="2400" spc="-295" dirty="0">
                <a:cs typeface="Calibri"/>
              </a:rPr>
              <a:t>2-­‐3  </a:t>
            </a:r>
            <a:r>
              <a:rPr lang="en-US" sz="2400" spc="-55" dirty="0">
                <a:latin typeface="Calibri"/>
                <a:cs typeface="Calibri"/>
              </a:rPr>
              <a:t>ti</a:t>
            </a:r>
            <a:r>
              <a:rPr sz="2400" spc="-55" dirty="0">
                <a:latin typeface="Calibri"/>
                <a:cs typeface="Calibri"/>
              </a:rPr>
              <a:t>ll</a:t>
            </a:r>
            <a:r>
              <a:rPr sz="2400" spc="-2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stopped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13194" y="2327699"/>
            <a:ext cx="5699760" cy="33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" baseline="1736" dirty="0">
                <a:latin typeface="Calibri"/>
                <a:cs typeface="Calibri"/>
              </a:rPr>
              <a:t>denotes </a:t>
            </a:r>
            <a:r>
              <a:rPr sz="2400" baseline="1736" dirty="0">
                <a:latin typeface="Calibri"/>
                <a:cs typeface="Calibri"/>
              </a:rPr>
              <a:t>the </a:t>
            </a:r>
            <a:r>
              <a:rPr sz="2400" spc="-7" baseline="1736" dirty="0">
                <a:latin typeface="Calibri"/>
                <a:cs typeface="Calibri"/>
              </a:rPr>
              <a:t>set of assignment for each </a:t>
            </a:r>
            <a:r>
              <a:rPr lang="en-US" sz="3075" i="1" baseline="2710" dirty="0" err="1">
                <a:latin typeface="Times New Roman"/>
                <a:cs typeface="Times New Roman"/>
              </a:rPr>
              <a:t>x</a:t>
            </a:r>
            <a:r>
              <a:rPr lang="en-US" sz="2400" i="1" baseline="-25000" dirty="0" err="1">
                <a:latin typeface="Times New Roman"/>
                <a:cs typeface="Times New Roman"/>
              </a:rPr>
              <a:t>j</a:t>
            </a:r>
            <a:r>
              <a:rPr lang="en-US" sz="3075" i="1" baseline="2710" dirty="0">
                <a:latin typeface="Times New Roman"/>
                <a:cs typeface="Times New Roman"/>
              </a:rPr>
              <a:t> </a:t>
            </a:r>
            <a:r>
              <a:rPr sz="2400" baseline="1736" dirty="0">
                <a:latin typeface="Calibri"/>
                <a:cs typeface="Calibri"/>
              </a:rPr>
              <a:t>to </a:t>
            </a:r>
            <a:r>
              <a:rPr sz="2400" spc="-7" baseline="1736" dirty="0">
                <a:latin typeface="Calibri"/>
                <a:cs typeface="Calibri"/>
              </a:rPr>
              <a:t>cluster  </a:t>
            </a:r>
            <a:r>
              <a:rPr sz="2050" i="1" spc="-5" dirty="0">
                <a:latin typeface="Times New Roman"/>
                <a:cs typeface="Times New Roman"/>
              </a:rPr>
              <a:t>c</a:t>
            </a:r>
            <a:r>
              <a:rPr lang="en-CN" sz="2050" i="1" spc="-5" baseline="-25000" dirty="0">
                <a:latin typeface="Times New Roman"/>
                <a:cs typeface="Times New Roman"/>
              </a:rPr>
              <a:t>i</a:t>
            </a:r>
            <a:r>
              <a:rPr sz="2050" i="1" spc="-5" dirty="0">
                <a:latin typeface="Times New Roman"/>
                <a:cs typeface="Times New Roman"/>
              </a:rPr>
              <a:t>  </a:t>
            </a:r>
            <a:r>
              <a:rPr sz="2400" spc="-7" baseline="1736" dirty="0">
                <a:latin typeface="Calibri"/>
                <a:cs typeface="Calibri"/>
              </a:rPr>
              <a:t>at </a:t>
            </a:r>
            <a:r>
              <a:rPr sz="2400" spc="-30" baseline="1736" dirty="0">
                <a:latin typeface="Calibri"/>
                <a:cs typeface="Calibri"/>
              </a:rPr>
              <a:t>itera</a:t>
            </a:r>
            <a:r>
              <a:rPr lang="en-US" sz="2400" spc="-30" baseline="1736" dirty="0">
                <a:latin typeface="Calibri"/>
                <a:cs typeface="Calibri"/>
              </a:rPr>
              <a:t>ti</a:t>
            </a:r>
            <a:r>
              <a:rPr sz="2400" spc="-30" baseline="1736" dirty="0">
                <a:latin typeface="Calibri"/>
                <a:cs typeface="Calibri"/>
              </a:rPr>
              <a:t>on</a:t>
            </a:r>
            <a:r>
              <a:rPr sz="2400" spc="-157" baseline="1736" dirty="0">
                <a:latin typeface="Calibri"/>
                <a:cs typeface="Calibri"/>
              </a:rPr>
              <a:t> </a:t>
            </a:r>
            <a:r>
              <a:rPr sz="2400" i="1" baseline="1736" dirty="0">
                <a:latin typeface="Calibri"/>
                <a:cs typeface="Calibri"/>
              </a:rPr>
              <a:t>t</a:t>
            </a:r>
            <a:endParaRPr sz="2400" baseline="1736" dirty="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09367" y="2284051"/>
            <a:ext cx="303825" cy="3041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00" i="1" spc="187" baseline="-24691" dirty="0">
                <a:latin typeface="Symbol"/>
                <a:cs typeface="Symbol"/>
              </a:rPr>
              <a:t></a:t>
            </a:r>
            <a:r>
              <a:rPr sz="1000" i="1" spc="0" dirty="0">
                <a:latin typeface="Times New Roman"/>
                <a:cs typeface="Times New Roman"/>
              </a:rPr>
              <a:t>t</a:t>
            </a:r>
            <a:endParaRPr sz="1000" dirty="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3540" y="1091486"/>
            <a:ext cx="7451092" cy="1299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14"/>
              </a:spcBef>
              <a:buAutoNum type="arabicPeriod"/>
              <a:tabLst>
                <a:tab pos="526415" algn="l"/>
                <a:tab pos="527050" algn="l"/>
                <a:tab pos="4481195" algn="l"/>
              </a:tabLst>
            </a:pPr>
            <a:r>
              <a:rPr sz="2400" spc="-20" dirty="0">
                <a:latin typeface="Calibri"/>
                <a:cs typeface="Calibri"/>
              </a:rPr>
              <a:t>Ini</a:t>
            </a:r>
            <a:r>
              <a:rPr lang="en-US" sz="2400" spc="-20" dirty="0">
                <a:latin typeface="Calibri"/>
                <a:cs typeface="Calibri"/>
              </a:rPr>
              <a:t>ti</a:t>
            </a:r>
            <a:r>
              <a:rPr sz="2400" spc="-20" dirty="0">
                <a:latin typeface="Calibri"/>
                <a:cs typeface="Calibri"/>
              </a:rPr>
              <a:t>alize </a:t>
            </a:r>
            <a:r>
              <a:rPr sz="2400" spc="-45" dirty="0">
                <a:latin typeface="Calibri"/>
                <a:cs typeface="Calibri"/>
              </a:rPr>
              <a:t>(</a:t>
            </a:r>
            <a:r>
              <a:rPr sz="3450" i="1" spc="-67" baseline="6038" dirty="0">
                <a:latin typeface="Times New Roman"/>
                <a:cs typeface="Times New Roman"/>
              </a:rPr>
              <a:t>t </a:t>
            </a:r>
            <a:r>
              <a:rPr sz="3450" spc="0" baseline="6038" dirty="0">
                <a:latin typeface="Symbol"/>
                <a:cs typeface="Symbol"/>
              </a:rPr>
              <a:t></a:t>
            </a:r>
            <a:r>
              <a:rPr sz="3450" spc="0" baseline="6038" dirty="0">
                <a:latin typeface="Times New Roman"/>
                <a:cs typeface="Times New Roman"/>
              </a:rPr>
              <a:t> 0 </a:t>
            </a:r>
            <a:r>
              <a:rPr sz="2400" spc="-5" dirty="0">
                <a:latin typeface="Calibri"/>
                <a:cs typeface="Calibri"/>
              </a:rPr>
              <a:t>):</a:t>
            </a:r>
            <a:r>
              <a:rPr sz="2400" spc="-2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cluster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centers	</a:t>
            </a:r>
            <a:r>
              <a:rPr sz="3675" i="1" spc="-7" baseline="4535" dirty="0">
                <a:latin typeface="Times New Roman"/>
                <a:cs typeface="Times New Roman"/>
              </a:rPr>
              <a:t>c</a:t>
            </a:r>
            <a:r>
              <a:rPr sz="2100" spc="-7" baseline="-17857" dirty="0">
                <a:latin typeface="Times New Roman"/>
                <a:cs typeface="Times New Roman"/>
              </a:rPr>
              <a:t>1</a:t>
            </a:r>
            <a:r>
              <a:rPr sz="3675" spc="-7" baseline="4535" dirty="0">
                <a:latin typeface="Times New Roman"/>
                <a:cs typeface="Times New Roman"/>
              </a:rPr>
              <a:t>,...,</a:t>
            </a:r>
            <a:r>
              <a:rPr sz="3675" spc="-555" baseline="4535" dirty="0">
                <a:latin typeface="Times New Roman"/>
                <a:cs typeface="Times New Roman"/>
              </a:rPr>
              <a:t> </a:t>
            </a:r>
            <a:r>
              <a:rPr sz="3675" i="1" spc="15" baseline="4535" dirty="0">
                <a:latin typeface="Times New Roman"/>
                <a:cs typeface="Times New Roman"/>
              </a:rPr>
              <a:t>c</a:t>
            </a:r>
            <a:r>
              <a:rPr sz="2100" i="1" spc="15" baseline="-17857" dirty="0">
                <a:latin typeface="Times New Roman"/>
                <a:cs typeface="Times New Roman"/>
              </a:rPr>
              <a:t>K</a:t>
            </a:r>
            <a:endParaRPr sz="2100" baseline="-17857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AutoNum type="arabicPeriod"/>
            </a:pPr>
            <a:endParaRPr sz="3050" dirty="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sz="2400" spc="-5" dirty="0">
                <a:latin typeface="Calibri"/>
                <a:cs typeface="Calibri"/>
              </a:rPr>
              <a:t>Compute </a:t>
            </a:r>
            <a:r>
              <a:rPr sz="2850" i="1" spc="90" dirty="0">
                <a:latin typeface="Symbol"/>
                <a:cs typeface="Symbol"/>
              </a:rPr>
              <a:t></a:t>
            </a:r>
            <a:r>
              <a:rPr lang="zh-CN" altLang="en-US" sz="2850" i="1" spc="90" dirty="0">
                <a:latin typeface="Symbol"/>
                <a:cs typeface="Symbol"/>
              </a:rPr>
              <a:t> </a:t>
            </a:r>
            <a:r>
              <a:rPr sz="2400" i="1" spc="135" baseline="43402" dirty="0">
                <a:latin typeface="Times New Roman"/>
                <a:cs typeface="Times New Roman"/>
              </a:rPr>
              <a:t>t </a:t>
            </a:r>
            <a:r>
              <a:rPr sz="240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assign each point </a:t>
            </a:r>
            <a:r>
              <a:rPr sz="2400" dirty="0">
                <a:latin typeface="Calibri"/>
                <a:cs typeface="Calibri"/>
              </a:rPr>
              <a:t>to the </a:t>
            </a:r>
            <a:r>
              <a:rPr sz="2400" spc="-5" dirty="0">
                <a:latin typeface="Calibri"/>
                <a:cs typeface="Calibri"/>
              </a:rPr>
              <a:t>closest center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3540" y="3537156"/>
            <a:ext cx="8291830" cy="4502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26415" algn="l"/>
              </a:tabLst>
            </a:pPr>
            <a:r>
              <a:rPr sz="2400" spc="-5" dirty="0">
                <a:latin typeface="Calibri"/>
                <a:cs typeface="Calibri"/>
              </a:rPr>
              <a:t>3.	Computer  </a:t>
            </a:r>
            <a:r>
              <a:rPr sz="4125" i="1" spc="7" baseline="1010" dirty="0">
                <a:latin typeface="Times New Roman"/>
                <a:cs typeface="Times New Roman"/>
              </a:rPr>
              <a:t>c</a:t>
            </a:r>
            <a:r>
              <a:rPr sz="2400" i="1" spc="7" baseline="45138" dirty="0">
                <a:latin typeface="Times New Roman"/>
                <a:cs typeface="Times New Roman"/>
              </a:rPr>
              <a:t>t</a:t>
            </a:r>
            <a:r>
              <a:rPr sz="2400" spc="5" dirty="0">
                <a:latin typeface="Calibri"/>
                <a:cs typeface="Calibri"/>
              </a:rPr>
              <a:t>: </a:t>
            </a:r>
            <a:r>
              <a:rPr sz="2400" dirty="0">
                <a:latin typeface="Calibri"/>
                <a:cs typeface="Calibri"/>
              </a:rPr>
              <a:t>update </a:t>
            </a:r>
            <a:r>
              <a:rPr sz="2400" spc="-5" dirty="0">
                <a:latin typeface="Calibri"/>
                <a:cs typeface="Calibri"/>
              </a:rPr>
              <a:t>cluster centers </a:t>
            </a:r>
            <a:r>
              <a:rPr sz="2400" dirty="0">
                <a:latin typeface="Calibri"/>
                <a:cs typeface="Calibri"/>
              </a:rPr>
              <a:t>as the </a:t>
            </a:r>
            <a:r>
              <a:rPr sz="2400" spc="-5" dirty="0">
                <a:latin typeface="Calibri"/>
                <a:cs typeface="Calibri"/>
              </a:rPr>
              <a:t>mean of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points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924798" y="2177768"/>
            <a:ext cx="913130" cy="1689100"/>
          </a:xfrm>
          <a:custGeom>
            <a:avLst/>
            <a:gdLst/>
            <a:ahLst/>
            <a:cxnLst/>
            <a:rect l="l" t="t" r="r" b="b"/>
            <a:pathLst>
              <a:path w="913129" h="1689100">
                <a:moveTo>
                  <a:pt x="542375" y="342304"/>
                </a:moveTo>
                <a:lnTo>
                  <a:pt x="228203" y="342304"/>
                </a:lnTo>
                <a:lnTo>
                  <a:pt x="264503" y="357800"/>
                </a:lnTo>
                <a:lnTo>
                  <a:pt x="300106" y="375421"/>
                </a:lnTo>
                <a:lnTo>
                  <a:pt x="334987" y="395116"/>
                </a:lnTo>
                <a:lnTo>
                  <a:pt x="369119" y="416831"/>
                </a:lnTo>
                <a:lnTo>
                  <a:pt x="402475" y="440514"/>
                </a:lnTo>
                <a:lnTo>
                  <a:pt x="435028" y="466113"/>
                </a:lnTo>
                <a:lnTo>
                  <a:pt x="466752" y="493574"/>
                </a:lnTo>
                <a:lnTo>
                  <a:pt x="497619" y="522846"/>
                </a:lnTo>
                <a:lnTo>
                  <a:pt x="527603" y="553875"/>
                </a:lnTo>
                <a:lnTo>
                  <a:pt x="556678" y="586609"/>
                </a:lnTo>
                <a:lnTo>
                  <a:pt x="584816" y="620995"/>
                </a:lnTo>
                <a:lnTo>
                  <a:pt x="611991" y="656981"/>
                </a:lnTo>
                <a:lnTo>
                  <a:pt x="638176" y="694515"/>
                </a:lnTo>
                <a:lnTo>
                  <a:pt x="663344" y="733543"/>
                </a:lnTo>
                <a:lnTo>
                  <a:pt x="687469" y="774013"/>
                </a:lnTo>
                <a:lnTo>
                  <a:pt x="710571" y="815965"/>
                </a:lnTo>
                <a:lnTo>
                  <a:pt x="732481" y="859068"/>
                </a:lnTo>
                <a:lnTo>
                  <a:pt x="753316" y="903548"/>
                </a:lnTo>
                <a:lnTo>
                  <a:pt x="773000" y="949260"/>
                </a:lnTo>
                <a:lnTo>
                  <a:pt x="791506" y="996151"/>
                </a:lnTo>
                <a:lnTo>
                  <a:pt x="808809" y="1044168"/>
                </a:lnTo>
                <a:lnTo>
                  <a:pt x="824882" y="1093259"/>
                </a:lnTo>
                <a:lnTo>
                  <a:pt x="839697" y="1143371"/>
                </a:lnTo>
                <a:lnTo>
                  <a:pt x="853228" y="1194451"/>
                </a:lnTo>
                <a:lnTo>
                  <a:pt x="865448" y="1246448"/>
                </a:lnTo>
                <a:lnTo>
                  <a:pt x="876330" y="1299308"/>
                </a:lnTo>
                <a:lnTo>
                  <a:pt x="885849" y="1352979"/>
                </a:lnTo>
                <a:lnTo>
                  <a:pt x="893976" y="1407408"/>
                </a:lnTo>
                <a:lnTo>
                  <a:pt x="900686" y="1462542"/>
                </a:lnTo>
                <a:lnTo>
                  <a:pt x="905951" y="1518330"/>
                </a:lnTo>
                <a:lnTo>
                  <a:pt x="909745" y="1574718"/>
                </a:lnTo>
                <a:lnTo>
                  <a:pt x="912041" y="1631653"/>
                </a:lnTo>
                <a:lnTo>
                  <a:pt x="912812" y="1689084"/>
                </a:lnTo>
                <a:lnTo>
                  <a:pt x="912812" y="1460882"/>
                </a:lnTo>
                <a:lnTo>
                  <a:pt x="912041" y="1403451"/>
                </a:lnTo>
                <a:lnTo>
                  <a:pt x="909745" y="1346515"/>
                </a:lnTo>
                <a:lnTo>
                  <a:pt x="905951" y="1290127"/>
                </a:lnTo>
                <a:lnTo>
                  <a:pt x="900686" y="1234340"/>
                </a:lnTo>
                <a:lnTo>
                  <a:pt x="893976" y="1179205"/>
                </a:lnTo>
                <a:lnTo>
                  <a:pt x="885849" y="1124776"/>
                </a:lnTo>
                <a:lnTo>
                  <a:pt x="876330" y="1071106"/>
                </a:lnTo>
                <a:lnTo>
                  <a:pt x="865448" y="1018246"/>
                </a:lnTo>
                <a:lnTo>
                  <a:pt x="853227" y="966249"/>
                </a:lnTo>
                <a:lnTo>
                  <a:pt x="839697" y="915168"/>
                </a:lnTo>
                <a:lnTo>
                  <a:pt x="824881" y="865056"/>
                </a:lnTo>
                <a:lnTo>
                  <a:pt x="808775" y="815872"/>
                </a:lnTo>
                <a:lnTo>
                  <a:pt x="791506" y="767948"/>
                </a:lnTo>
                <a:lnTo>
                  <a:pt x="772999" y="721057"/>
                </a:lnTo>
                <a:lnTo>
                  <a:pt x="753316" y="675346"/>
                </a:lnTo>
                <a:lnTo>
                  <a:pt x="732481" y="630865"/>
                </a:lnTo>
                <a:lnTo>
                  <a:pt x="710523" y="587669"/>
                </a:lnTo>
                <a:lnTo>
                  <a:pt x="687469" y="545810"/>
                </a:lnTo>
                <a:lnTo>
                  <a:pt x="663344" y="505340"/>
                </a:lnTo>
                <a:lnTo>
                  <a:pt x="638175" y="466312"/>
                </a:lnTo>
                <a:lnTo>
                  <a:pt x="611990" y="428779"/>
                </a:lnTo>
                <a:lnTo>
                  <a:pt x="584815" y="392793"/>
                </a:lnTo>
                <a:lnTo>
                  <a:pt x="556677" y="358406"/>
                </a:lnTo>
                <a:lnTo>
                  <a:pt x="542375" y="342304"/>
                </a:lnTo>
                <a:close/>
              </a:path>
              <a:path w="913129" h="1689100">
                <a:moveTo>
                  <a:pt x="228202" y="0"/>
                </a:moveTo>
                <a:lnTo>
                  <a:pt x="0" y="184035"/>
                </a:lnTo>
                <a:lnTo>
                  <a:pt x="228202" y="456407"/>
                </a:lnTo>
                <a:lnTo>
                  <a:pt x="228203" y="342304"/>
                </a:lnTo>
                <a:lnTo>
                  <a:pt x="542375" y="342304"/>
                </a:lnTo>
                <a:lnTo>
                  <a:pt x="497618" y="294643"/>
                </a:lnTo>
                <a:lnTo>
                  <a:pt x="466751" y="265372"/>
                </a:lnTo>
                <a:lnTo>
                  <a:pt x="435027" y="237910"/>
                </a:lnTo>
                <a:lnTo>
                  <a:pt x="402474" y="212312"/>
                </a:lnTo>
                <a:lnTo>
                  <a:pt x="369118" y="188628"/>
                </a:lnTo>
                <a:lnTo>
                  <a:pt x="334987" y="166913"/>
                </a:lnTo>
                <a:lnTo>
                  <a:pt x="300105" y="147219"/>
                </a:lnTo>
                <a:lnTo>
                  <a:pt x="264502" y="129597"/>
                </a:lnTo>
                <a:lnTo>
                  <a:pt x="228202" y="114101"/>
                </a:lnTo>
                <a:lnTo>
                  <a:pt x="228202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924798" y="3752750"/>
            <a:ext cx="913130" cy="1505585"/>
          </a:xfrm>
          <a:custGeom>
            <a:avLst/>
            <a:gdLst/>
            <a:ahLst/>
            <a:cxnLst/>
            <a:rect l="l" t="t" r="r" b="b"/>
            <a:pathLst>
              <a:path w="913129" h="1505585">
                <a:moveTo>
                  <a:pt x="909736" y="0"/>
                </a:moveTo>
                <a:lnTo>
                  <a:pt x="905800" y="58129"/>
                </a:lnTo>
                <a:lnTo>
                  <a:pt x="900333" y="115485"/>
                </a:lnTo>
                <a:lnTo>
                  <a:pt x="893369" y="172019"/>
                </a:lnTo>
                <a:lnTo>
                  <a:pt x="884940" y="227687"/>
                </a:lnTo>
                <a:lnTo>
                  <a:pt x="875079" y="282442"/>
                </a:lnTo>
                <a:lnTo>
                  <a:pt x="863769" y="336450"/>
                </a:lnTo>
                <a:lnTo>
                  <a:pt x="851193" y="389030"/>
                </a:lnTo>
                <a:lnTo>
                  <a:pt x="837234" y="440771"/>
                </a:lnTo>
                <a:lnTo>
                  <a:pt x="821974" y="491414"/>
                </a:lnTo>
                <a:lnTo>
                  <a:pt x="805446" y="540914"/>
                </a:lnTo>
                <a:lnTo>
                  <a:pt x="787683" y="589225"/>
                </a:lnTo>
                <a:lnTo>
                  <a:pt x="768718" y="636300"/>
                </a:lnTo>
                <a:lnTo>
                  <a:pt x="748584" y="682094"/>
                </a:lnTo>
                <a:lnTo>
                  <a:pt x="727314" y="726560"/>
                </a:lnTo>
                <a:lnTo>
                  <a:pt x="704940" y="769653"/>
                </a:lnTo>
                <a:lnTo>
                  <a:pt x="681496" y="811325"/>
                </a:lnTo>
                <a:lnTo>
                  <a:pt x="657013" y="851532"/>
                </a:lnTo>
                <a:lnTo>
                  <a:pt x="631526" y="890227"/>
                </a:lnTo>
                <a:lnTo>
                  <a:pt x="605067" y="927364"/>
                </a:lnTo>
                <a:lnTo>
                  <a:pt x="577668" y="962896"/>
                </a:lnTo>
                <a:lnTo>
                  <a:pt x="549363" y="996778"/>
                </a:lnTo>
                <a:lnTo>
                  <a:pt x="520184" y="1028964"/>
                </a:lnTo>
                <a:lnTo>
                  <a:pt x="490164" y="1059408"/>
                </a:lnTo>
                <a:lnTo>
                  <a:pt x="459337" y="1088063"/>
                </a:lnTo>
                <a:lnTo>
                  <a:pt x="427734" y="1114883"/>
                </a:lnTo>
                <a:lnTo>
                  <a:pt x="395389" y="1139823"/>
                </a:lnTo>
                <a:lnTo>
                  <a:pt x="362335" y="1162835"/>
                </a:lnTo>
                <a:lnTo>
                  <a:pt x="328604" y="1183875"/>
                </a:lnTo>
                <a:lnTo>
                  <a:pt x="294229" y="1202896"/>
                </a:lnTo>
                <a:lnTo>
                  <a:pt x="259244" y="1219851"/>
                </a:lnTo>
                <a:lnTo>
                  <a:pt x="223680" y="1234696"/>
                </a:lnTo>
                <a:lnTo>
                  <a:pt x="187572" y="1247383"/>
                </a:lnTo>
                <a:lnTo>
                  <a:pt x="113850" y="1266101"/>
                </a:lnTo>
                <a:lnTo>
                  <a:pt x="38342" y="1275637"/>
                </a:lnTo>
                <a:lnTo>
                  <a:pt x="0" y="1276846"/>
                </a:lnTo>
                <a:lnTo>
                  <a:pt x="0" y="1505049"/>
                </a:lnTo>
                <a:lnTo>
                  <a:pt x="56186" y="1502411"/>
                </a:lnTo>
                <a:lnTo>
                  <a:pt x="112316" y="1494501"/>
                </a:lnTo>
                <a:lnTo>
                  <a:pt x="185634" y="1476127"/>
                </a:lnTo>
                <a:lnTo>
                  <a:pt x="256701" y="1449202"/>
                </a:lnTo>
                <a:lnTo>
                  <a:pt x="291323" y="1432653"/>
                </a:lnTo>
                <a:lnTo>
                  <a:pt x="325301" y="1414111"/>
                </a:lnTo>
                <a:lnTo>
                  <a:pt x="358608" y="1393624"/>
                </a:lnTo>
                <a:lnTo>
                  <a:pt x="391219" y="1371240"/>
                </a:lnTo>
                <a:lnTo>
                  <a:pt x="423105" y="1347009"/>
                </a:lnTo>
                <a:lnTo>
                  <a:pt x="454240" y="1320977"/>
                </a:lnTo>
                <a:lnTo>
                  <a:pt x="484597" y="1293193"/>
                </a:lnTo>
                <a:lnTo>
                  <a:pt x="514150" y="1263706"/>
                </a:lnTo>
                <a:lnTo>
                  <a:pt x="542871" y="1232564"/>
                </a:lnTo>
                <a:lnTo>
                  <a:pt x="570733" y="1199815"/>
                </a:lnTo>
                <a:lnTo>
                  <a:pt x="597710" y="1165507"/>
                </a:lnTo>
                <a:lnTo>
                  <a:pt x="623775" y="1129688"/>
                </a:lnTo>
                <a:lnTo>
                  <a:pt x="648901" y="1092408"/>
                </a:lnTo>
                <a:lnTo>
                  <a:pt x="673061" y="1053713"/>
                </a:lnTo>
                <a:lnTo>
                  <a:pt x="696228" y="1013653"/>
                </a:lnTo>
                <a:lnTo>
                  <a:pt x="718376" y="972276"/>
                </a:lnTo>
                <a:lnTo>
                  <a:pt x="739477" y="929629"/>
                </a:lnTo>
                <a:lnTo>
                  <a:pt x="759505" y="885762"/>
                </a:lnTo>
                <a:lnTo>
                  <a:pt x="778433" y="840722"/>
                </a:lnTo>
                <a:lnTo>
                  <a:pt x="796233" y="794558"/>
                </a:lnTo>
                <a:lnTo>
                  <a:pt x="812880" y="747317"/>
                </a:lnTo>
                <a:lnTo>
                  <a:pt x="828346" y="699049"/>
                </a:lnTo>
                <a:lnTo>
                  <a:pt x="842604" y="649802"/>
                </a:lnTo>
                <a:lnTo>
                  <a:pt x="855628" y="599623"/>
                </a:lnTo>
                <a:lnTo>
                  <a:pt x="867391" y="548561"/>
                </a:lnTo>
                <a:lnTo>
                  <a:pt x="877865" y="496665"/>
                </a:lnTo>
                <a:lnTo>
                  <a:pt x="887025" y="443982"/>
                </a:lnTo>
                <a:lnTo>
                  <a:pt x="894842" y="390561"/>
                </a:lnTo>
                <a:lnTo>
                  <a:pt x="901311" y="336239"/>
                </a:lnTo>
                <a:lnTo>
                  <a:pt x="906344" y="281697"/>
                </a:lnTo>
                <a:lnTo>
                  <a:pt x="909975" y="226352"/>
                </a:lnTo>
                <a:lnTo>
                  <a:pt x="912156" y="170461"/>
                </a:lnTo>
                <a:lnTo>
                  <a:pt x="912862" y="114073"/>
                </a:lnTo>
                <a:lnTo>
                  <a:pt x="912064" y="57236"/>
                </a:lnTo>
                <a:lnTo>
                  <a:pt x="909736" y="0"/>
                </a:lnTo>
                <a:close/>
              </a:path>
            </a:pathLst>
          </a:custGeom>
          <a:solidFill>
            <a:srgbClr val="A6C1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924799" y="2177768"/>
            <a:ext cx="913130" cy="3080385"/>
          </a:xfrm>
          <a:custGeom>
            <a:avLst/>
            <a:gdLst/>
            <a:ahLst/>
            <a:cxnLst/>
            <a:rect l="l" t="t" r="r" b="b"/>
            <a:pathLst>
              <a:path w="913129" h="3080385">
                <a:moveTo>
                  <a:pt x="912812" y="1689083"/>
                </a:moveTo>
                <a:lnTo>
                  <a:pt x="912041" y="1631652"/>
                </a:lnTo>
                <a:lnTo>
                  <a:pt x="909745" y="1574717"/>
                </a:lnTo>
                <a:lnTo>
                  <a:pt x="905951" y="1518329"/>
                </a:lnTo>
                <a:lnTo>
                  <a:pt x="900686" y="1462541"/>
                </a:lnTo>
                <a:lnTo>
                  <a:pt x="893976" y="1407407"/>
                </a:lnTo>
                <a:lnTo>
                  <a:pt x="885849" y="1352978"/>
                </a:lnTo>
                <a:lnTo>
                  <a:pt x="876330" y="1299307"/>
                </a:lnTo>
                <a:lnTo>
                  <a:pt x="865448" y="1246447"/>
                </a:lnTo>
                <a:lnTo>
                  <a:pt x="853227" y="1194450"/>
                </a:lnTo>
                <a:lnTo>
                  <a:pt x="839696" y="1143370"/>
                </a:lnTo>
                <a:lnTo>
                  <a:pt x="824881" y="1093258"/>
                </a:lnTo>
                <a:lnTo>
                  <a:pt x="808809" y="1044167"/>
                </a:lnTo>
                <a:lnTo>
                  <a:pt x="791506" y="996150"/>
                </a:lnTo>
                <a:lnTo>
                  <a:pt x="772999" y="949259"/>
                </a:lnTo>
                <a:lnTo>
                  <a:pt x="753315" y="903547"/>
                </a:lnTo>
                <a:lnTo>
                  <a:pt x="732481" y="859067"/>
                </a:lnTo>
                <a:lnTo>
                  <a:pt x="710523" y="815871"/>
                </a:lnTo>
                <a:lnTo>
                  <a:pt x="687469" y="774012"/>
                </a:lnTo>
                <a:lnTo>
                  <a:pt x="663344" y="733542"/>
                </a:lnTo>
                <a:lnTo>
                  <a:pt x="638175" y="694514"/>
                </a:lnTo>
                <a:lnTo>
                  <a:pt x="611990" y="656980"/>
                </a:lnTo>
                <a:lnTo>
                  <a:pt x="584815" y="620994"/>
                </a:lnTo>
                <a:lnTo>
                  <a:pt x="556677" y="586608"/>
                </a:lnTo>
                <a:lnTo>
                  <a:pt x="527603" y="553874"/>
                </a:lnTo>
                <a:lnTo>
                  <a:pt x="497618" y="522845"/>
                </a:lnTo>
                <a:lnTo>
                  <a:pt x="466751" y="493573"/>
                </a:lnTo>
                <a:lnTo>
                  <a:pt x="435028" y="466112"/>
                </a:lnTo>
                <a:lnTo>
                  <a:pt x="402475" y="440514"/>
                </a:lnTo>
                <a:lnTo>
                  <a:pt x="369119" y="416830"/>
                </a:lnTo>
                <a:lnTo>
                  <a:pt x="334987" y="395115"/>
                </a:lnTo>
                <a:lnTo>
                  <a:pt x="300106" y="375421"/>
                </a:lnTo>
                <a:lnTo>
                  <a:pt x="264502" y="357799"/>
                </a:lnTo>
                <a:lnTo>
                  <a:pt x="228203" y="342303"/>
                </a:lnTo>
                <a:lnTo>
                  <a:pt x="228202" y="456406"/>
                </a:lnTo>
                <a:lnTo>
                  <a:pt x="0" y="184034"/>
                </a:lnTo>
                <a:lnTo>
                  <a:pt x="228202" y="0"/>
                </a:lnTo>
                <a:lnTo>
                  <a:pt x="228202" y="114101"/>
                </a:lnTo>
                <a:lnTo>
                  <a:pt x="264501" y="129597"/>
                </a:lnTo>
                <a:lnTo>
                  <a:pt x="300105" y="147219"/>
                </a:lnTo>
                <a:lnTo>
                  <a:pt x="334986" y="166913"/>
                </a:lnTo>
                <a:lnTo>
                  <a:pt x="369118" y="188628"/>
                </a:lnTo>
                <a:lnTo>
                  <a:pt x="402474" y="212312"/>
                </a:lnTo>
                <a:lnTo>
                  <a:pt x="435027" y="237910"/>
                </a:lnTo>
                <a:lnTo>
                  <a:pt x="466751" y="265371"/>
                </a:lnTo>
                <a:lnTo>
                  <a:pt x="497618" y="294643"/>
                </a:lnTo>
                <a:lnTo>
                  <a:pt x="527602" y="325672"/>
                </a:lnTo>
                <a:lnTo>
                  <a:pt x="556677" y="358406"/>
                </a:lnTo>
                <a:lnTo>
                  <a:pt x="584815" y="392792"/>
                </a:lnTo>
                <a:lnTo>
                  <a:pt x="611990" y="428778"/>
                </a:lnTo>
                <a:lnTo>
                  <a:pt x="638175" y="466312"/>
                </a:lnTo>
                <a:lnTo>
                  <a:pt x="663344" y="505340"/>
                </a:lnTo>
                <a:lnTo>
                  <a:pt x="687468" y="545810"/>
                </a:lnTo>
                <a:lnTo>
                  <a:pt x="710523" y="587669"/>
                </a:lnTo>
                <a:lnTo>
                  <a:pt x="732481" y="630865"/>
                </a:lnTo>
                <a:lnTo>
                  <a:pt x="753315" y="675345"/>
                </a:lnTo>
                <a:lnTo>
                  <a:pt x="772999" y="721057"/>
                </a:lnTo>
                <a:lnTo>
                  <a:pt x="791506" y="767947"/>
                </a:lnTo>
                <a:lnTo>
                  <a:pt x="808809" y="815964"/>
                </a:lnTo>
                <a:lnTo>
                  <a:pt x="824881" y="865055"/>
                </a:lnTo>
                <a:lnTo>
                  <a:pt x="839696" y="915167"/>
                </a:lnTo>
                <a:lnTo>
                  <a:pt x="853227" y="966248"/>
                </a:lnTo>
                <a:lnTo>
                  <a:pt x="865448" y="1018245"/>
                </a:lnTo>
                <a:lnTo>
                  <a:pt x="876330" y="1071104"/>
                </a:lnTo>
                <a:lnTo>
                  <a:pt x="885849" y="1124775"/>
                </a:lnTo>
                <a:lnTo>
                  <a:pt x="893976" y="1179204"/>
                </a:lnTo>
                <a:lnTo>
                  <a:pt x="900686" y="1234339"/>
                </a:lnTo>
                <a:lnTo>
                  <a:pt x="905951" y="1290126"/>
                </a:lnTo>
                <a:lnTo>
                  <a:pt x="909745" y="1346514"/>
                </a:lnTo>
                <a:lnTo>
                  <a:pt x="912041" y="1403449"/>
                </a:lnTo>
                <a:lnTo>
                  <a:pt x="912812" y="1460880"/>
                </a:lnTo>
                <a:lnTo>
                  <a:pt x="912812" y="1689083"/>
                </a:lnTo>
                <a:lnTo>
                  <a:pt x="912051" y="1746418"/>
                </a:lnTo>
                <a:lnTo>
                  <a:pt x="909786" y="1803162"/>
                </a:lnTo>
                <a:lnTo>
                  <a:pt x="906048" y="1859272"/>
                </a:lnTo>
                <a:lnTo>
                  <a:pt x="900865" y="1914702"/>
                </a:lnTo>
                <a:lnTo>
                  <a:pt x="894267" y="1969408"/>
                </a:lnTo>
                <a:lnTo>
                  <a:pt x="886283" y="2023344"/>
                </a:lnTo>
                <a:lnTo>
                  <a:pt x="876943" y="2076466"/>
                </a:lnTo>
                <a:lnTo>
                  <a:pt x="866276" y="2128730"/>
                </a:lnTo>
                <a:lnTo>
                  <a:pt x="854311" y="2180090"/>
                </a:lnTo>
                <a:lnTo>
                  <a:pt x="841079" y="2230503"/>
                </a:lnTo>
                <a:lnTo>
                  <a:pt x="826607" y="2279922"/>
                </a:lnTo>
                <a:lnTo>
                  <a:pt x="810925" y="2328304"/>
                </a:lnTo>
                <a:lnTo>
                  <a:pt x="794064" y="2375603"/>
                </a:lnTo>
                <a:lnTo>
                  <a:pt x="776052" y="2421775"/>
                </a:lnTo>
                <a:lnTo>
                  <a:pt x="756918" y="2466775"/>
                </a:lnTo>
                <a:lnTo>
                  <a:pt x="736692" y="2510559"/>
                </a:lnTo>
                <a:lnTo>
                  <a:pt x="715403" y="2553081"/>
                </a:lnTo>
                <a:lnTo>
                  <a:pt x="693082" y="2594297"/>
                </a:lnTo>
                <a:lnTo>
                  <a:pt x="669756" y="2634162"/>
                </a:lnTo>
                <a:lnTo>
                  <a:pt x="645455" y="2672632"/>
                </a:lnTo>
                <a:lnTo>
                  <a:pt x="620209" y="2709661"/>
                </a:lnTo>
                <a:lnTo>
                  <a:pt x="594048" y="2745205"/>
                </a:lnTo>
                <a:lnTo>
                  <a:pt x="567000" y="2779219"/>
                </a:lnTo>
                <a:lnTo>
                  <a:pt x="539094" y="2811658"/>
                </a:lnTo>
                <a:lnTo>
                  <a:pt x="510361" y="2842479"/>
                </a:lnTo>
                <a:lnTo>
                  <a:pt x="480830" y="2871635"/>
                </a:lnTo>
                <a:lnTo>
                  <a:pt x="450529" y="2899082"/>
                </a:lnTo>
                <a:lnTo>
                  <a:pt x="419489" y="2924776"/>
                </a:lnTo>
                <a:lnTo>
                  <a:pt x="387739" y="2948671"/>
                </a:lnTo>
                <a:lnTo>
                  <a:pt x="355307" y="2970723"/>
                </a:lnTo>
                <a:lnTo>
                  <a:pt x="322224" y="2990887"/>
                </a:lnTo>
                <a:lnTo>
                  <a:pt x="288519" y="3009119"/>
                </a:lnTo>
                <a:lnTo>
                  <a:pt x="219359" y="3039606"/>
                </a:lnTo>
                <a:lnTo>
                  <a:pt x="148062" y="3061826"/>
                </a:lnTo>
                <a:lnTo>
                  <a:pt x="74864" y="3075420"/>
                </a:lnTo>
                <a:lnTo>
                  <a:pt x="0" y="3080031"/>
                </a:lnTo>
                <a:lnTo>
                  <a:pt x="0" y="2851828"/>
                </a:lnTo>
                <a:lnTo>
                  <a:pt x="38342" y="2850618"/>
                </a:lnTo>
                <a:lnTo>
                  <a:pt x="76303" y="2847021"/>
                </a:lnTo>
                <a:lnTo>
                  <a:pt x="150950" y="2832848"/>
                </a:lnTo>
                <a:lnTo>
                  <a:pt x="223680" y="2809678"/>
                </a:lnTo>
                <a:lnTo>
                  <a:pt x="259244" y="2794833"/>
                </a:lnTo>
                <a:lnTo>
                  <a:pt x="294229" y="2777877"/>
                </a:lnTo>
                <a:lnTo>
                  <a:pt x="328604" y="2758857"/>
                </a:lnTo>
                <a:lnTo>
                  <a:pt x="362334" y="2737817"/>
                </a:lnTo>
                <a:lnTo>
                  <a:pt x="395389" y="2714804"/>
                </a:lnTo>
                <a:lnTo>
                  <a:pt x="427733" y="2689865"/>
                </a:lnTo>
                <a:lnTo>
                  <a:pt x="459336" y="2663044"/>
                </a:lnTo>
                <a:lnTo>
                  <a:pt x="490164" y="2634389"/>
                </a:lnTo>
                <a:lnTo>
                  <a:pt x="520183" y="2603946"/>
                </a:lnTo>
                <a:lnTo>
                  <a:pt x="549362" y="2571760"/>
                </a:lnTo>
                <a:lnTo>
                  <a:pt x="577667" y="2537878"/>
                </a:lnTo>
                <a:lnTo>
                  <a:pt x="605066" y="2502345"/>
                </a:lnTo>
                <a:lnTo>
                  <a:pt x="631525" y="2465209"/>
                </a:lnTo>
                <a:lnTo>
                  <a:pt x="657013" y="2426514"/>
                </a:lnTo>
                <a:lnTo>
                  <a:pt x="681495" y="2386307"/>
                </a:lnTo>
                <a:lnTo>
                  <a:pt x="704939" y="2344634"/>
                </a:lnTo>
                <a:lnTo>
                  <a:pt x="727313" y="2301542"/>
                </a:lnTo>
                <a:lnTo>
                  <a:pt x="748583" y="2257076"/>
                </a:lnTo>
                <a:lnTo>
                  <a:pt x="768717" y="2211282"/>
                </a:lnTo>
                <a:lnTo>
                  <a:pt x="787682" y="2164207"/>
                </a:lnTo>
                <a:lnTo>
                  <a:pt x="805445" y="2115896"/>
                </a:lnTo>
                <a:lnTo>
                  <a:pt x="821973" y="2066396"/>
                </a:lnTo>
                <a:lnTo>
                  <a:pt x="837233" y="2015753"/>
                </a:lnTo>
                <a:lnTo>
                  <a:pt x="851193" y="1964013"/>
                </a:lnTo>
                <a:lnTo>
                  <a:pt x="863819" y="1911221"/>
                </a:lnTo>
                <a:lnTo>
                  <a:pt x="875079" y="1857425"/>
                </a:lnTo>
                <a:lnTo>
                  <a:pt x="884940" y="1802670"/>
                </a:lnTo>
                <a:lnTo>
                  <a:pt x="893368" y="1747002"/>
                </a:lnTo>
                <a:lnTo>
                  <a:pt x="900333" y="1690467"/>
                </a:lnTo>
                <a:lnTo>
                  <a:pt x="905799" y="1633112"/>
                </a:lnTo>
                <a:lnTo>
                  <a:pt x="909735" y="1574982"/>
                </a:lnTo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5084" y="226534"/>
            <a:ext cx="496408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K</a:t>
            </a:r>
            <a:r>
              <a:rPr lang="en-US" altLang="zh-CN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-</a:t>
            </a:r>
            <a:r>
              <a:rPr lang="en-US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M</a:t>
            </a: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eans </a:t>
            </a:r>
            <a:r>
              <a:rPr lang="en-US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C</a:t>
            </a: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lustering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3540" y="3537156"/>
            <a:ext cx="8291830" cy="4502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26415" algn="l"/>
              </a:tabLst>
            </a:pPr>
            <a:r>
              <a:rPr sz="2400" spc="-5" dirty="0">
                <a:latin typeface="Calibri"/>
                <a:cs typeface="Calibri"/>
              </a:rPr>
              <a:t>3.	Computer  </a:t>
            </a:r>
            <a:r>
              <a:rPr sz="4125" i="1" spc="7" baseline="1010" dirty="0">
                <a:latin typeface="Times New Roman"/>
                <a:cs typeface="Times New Roman"/>
              </a:rPr>
              <a:t>c</a:t>
            </a:r>
            <a:r>
              <a:rPr sz="2400" i="1" spc="7" baseline="45138" dirty="0">
                <a:latin typeface="Times New Roman"/>
                <a:cs typeface="Times New Roman"/>
              </a:rPr>
              <a:t>t</a:t>
            </a:r>
            <a:r>
              <a:rPr sz="2400" spc="5" dirty="0">
                <a:latin typeface="Calibri"/>
                <a:cs typeface="Calibri"/>
              </a:rPr>
              <a:t>: </a:t>
            </a:r>
            <a:r>
              <a:rPr sz="2400" dirty="0">
                <a:latin typeface="Calibri"/>
                <a:cs typeface="Calibri"/>
              </a:rPr>
              <a:t>update </a:t>
            </a:r>
            <a:r>
              <a:rPr sz="2400" spc="-5" dirty="0">
                <a:latin typeface="Calibri"/>
                <a:cs typeface="Calibri"/>
              </a:rPr>
              <a:t>cluster centers </a:t>
            </a:r>
            <a:r>
              <a:rPr sz="2400" dirty="0">
                <a:latin typeface="Calibri"/>
                <a:cs typeface="Calibri"/>
              </a:rPr>
              <a:t>as the </a:t>
            </a:r>
            <a:r>
              <a:rPr sz="2400" spc="-5" dirty="0">
                <a:latin typeface="Calibri"/>
                <a:cs typeface="Calibri"/>
              </a:rPr>
              <a:t>mean of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points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540" y="1091486"/>
            <a:ext cx="7617460" cy="162544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27050" indent="-514350">
              <a:lnSpc>
                <a:spcPts val="2695"/>
              </a:lnSpc>
              <a:spcBef>
                <a:spcPts val="114"/>
              </a:spcBef>
              <a:buAutoNum type="arabicPeriod"/>
              <a:tabLst>
                <a:tab pos="526415" algn="l"/>
                <a:tab pos="527050" algn="l"/>
                <a:tab pos="4481195" algn="l"/>
              </a:tabLst>
            </a:pPr>
            <a:r>
              <a:rPr sz="2400" spc="-20" dirty="0">
                <a:latin typeface="Calibri"/>
                <a:cs typeface="Calibri"/>
              </a:rPr>
              <a:t>In</a:t>
            </a:r>
            <a:r>
              <a:rPr lang="en-US" sz="2400" spc="-20" dirty="0">
                <a:latin typeface="Calibri"/>
                <a:cs typeface="Calibri"/>
              </a:rPr>
              <a:t>iti</a:t>
            </a:r>
            <a:r>
              <a:rPr sz="2400" spc="-20" dirty="0">
                <a:latin typeface="Calibri"/>
                <a:cs typeface="Calibri"/>
              </a:rPr>
              <a:t>alize </a:t>
            </a:r>
            <a:r>
              <a:rPr sz="2400" spc="-45" dirty="0">
                <a:latin typeface="Calibri"/>
                <a:cs typeface="Calibri"/>
              </a:rPr>
              <a:t>(</a:t>
            </a:r>
            <a:r>
              <a:rPr sz="3450" i="1" spc="-67" baseline="6038" dirty="0">
                <a:latin typeface="Times New Roman"/>
                <a:cs typeface="Times New Roman"/>
              </a:rPr>
              <a:t>t </a:t>
            </a:r>
            <a:r>
              <a:rPr sz="3450" spc="0" baseline="6038" dirty="0">
                <a:latin typeface="Symbol"/>
                <a:cs typeface="Symbol"/>
              </a:rPr>
              <a:t></a:t>
            </a:r>
            <a:r>
              <a:rPr sz="3450" spc="0" baseline="6038" dirty="0">
                <a:latin typeface="Times New Roman"/>
                <a:cs typeface="Times New Roman"/>
              </a:rPr>
              <a:t> 0 </a:t>
            </a:r>
            <a:r>
              <a:rPr sz="2400" spc="-5" dirty="0">
                <a:latin typeface="Calibri"/>
                <a:cs typeface="Calibri"/>
              </a:rPr>
              <a:t>):</a:t>
            </a:r>
            <a:r>
              <a:rPr sz="2400" spc="-2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cluster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centers	</a:t>
            </a:r>
            <a:r>
              <a:rPr sz="3675" i="1" spc="-7" baseline="4535" dirty="0">
                <a:latin typeface="Times New Roman"/>
                <a:cs typeface="Times New Roman"/>
              </a:rPr>
              <a:t>c</a:t>
            </a:r>
            <a:r>
              <a:rPr sz="2100" spc="-7" baseline="-17857" dirty="0">
                <a:latin typeface="Times New Roman"/>
                <a:cs typeface="Times New Roman"/>
              </a:rPr>
              <a:t>1</a:t>
            </a:r>
            <a:r>
              <a:rPr sz="3675" spc="-7" baseline="4535" dirty="0">
                <a:latin typeface="Times New Roman"/>
                <a:cs typeface="Times New Roman"/>
              </a:rPr>
              <a:t>,...,</a:t>
            </a:r>
            <a:r>
              <a:rPr sz="3675" spc="-555" baseline="4535" dirty="0">
                <a:latin typeface="Times New Roman"/>
                <a:cs typeface="Times New Roman"/>
              </a:rPr>
              <a:t> </a:t>
            </a:r>
            <a:r>
              <a:rPr sz="3675" i="1" spc="15" baseline="4535" dirty="0">
                <a:latin typeface="Times New Roman"/>
                <a:cs typeface="Times New Roman"/>
              </a:rPr>
              <a:t>c</a:t>
            </a:r>
            <a:r>
              <a:rPr sz="2100" i="1" spc="15" baseline="-17857" dirty="0">
                <a:latin typeface="Times New Roman"/>
                <a:cs typeface="Times New Roman"/>
              </a:rPr>
              <a:t>K</a:t>
            </a:r>
            <a:endParaRPr sz="2100" baseline="-17857" dirty="0">
              <a:latin typeface="Times New Roman"/>
              <a:cs typeface="Times New Roman"/>
            </a:endParaRPr>
          </a:p>
          <a:p>
            <a:pPr marL="1136650" lvl="1" indent="-285750">
              <a:lnSpc>
                <a:spcPts val="1885"/>
              </a:lnSpc>
              <a:buFont typeface="Arial"/>
              <a:buChar char="•"/>
              <a:tabLst>
                <a:tab pos="1136015" algn="l"/>
                <a:tab pos="1136650" algn="l"/>
              </a:tabLst>
            </a:pPr>
            <a:r>
              <a:rPr sz="1800" spc="-5" dirty="0">
                <a:solidFill>
                  <a:srgbClr val="800000"/>
                </a:solidFill>
                <a:latin typeface="Calibri"/>
                <a:cs typeface="Calibri"/>
              </a:rPr>
              <a:t>Commonly used: random</a:t>
            </a:r>
            <a:r>
              <a:rPr sz="1800" spc="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800000"/>
                </a:solidFill>
                <a:latin typeface="Calibri"/>
                <a:cs typeface="Calibri"/>
              </a:rPr>
              <a:t>ini</a:t>
            </a:r>
            <a:r>
              <a:rPr lang="en-US" sz="1800" spc="-25" dirty="0">
                <a:solidFill>
                  <a:srgbClr val="800000"/>
                </a:solidFill>
                <a:latin typeface="Calibri"/>
                <a:cs typeface="Calibri"/>
              </a:rPr>
              <a:t>ti</a:t>
            </a:r>
            <a:r>
              <a:rPr sz="1800" spc="-25" dirty="0">
                <a:solidFill>
                  <a:srgbClr val="800000"/>
                </a:solidFill>
                <a:latin typeface="Calibri"/>
                <a:cs typeface="Calibri"/>
              </a:rPr>
              <a:t>aliza</a:t>
            </a:r>
            <a:r>
              <a:rPr lang="en-US" sz="1800" spc="-25" dirty="0">
                <a:solidFill>
                  <a:srgbClr val="800000"/>
                </a:solidFill>
                <a:latin typeface="Calibri"/>
                <a:cs typeface="Calibri"/>
              </a:rPr>
              <a:t>ti</a:t>
            </a:r>
            <a:r>
              <a:rPr sz="1800" spc="-25" dirty="0">
                <a:solidFill>
                  <a:srgbClr val="800000"/>
                </a:solidFill>
                <a:latin typeface="Calibri"/>
                <a:cs typeface="Calibri"/>
              </a:rPr>
              <a:t>on</a:t>
            </a:r>
            <a:endParaRPr sz="1800" dirty="0">
              <a:latin typeface="Calibri"/>
              <a:cs typeface="Calibri"/>
            </a:endParaRPr>
          </a:p>
          <a:p>
            <a:pPr marL="1136650" lvl="1" indent="-285750">
              <a:lnSpc>
                <a:spcPts val="2014"/>
              </a:lnSpc>
              <a:buFont typeface="Arial"/>
              <a:buChar char="•"/>
              <a:tabLst>
                <a:tab pos="1136015" algn="l"/>
                <a:tab pos="1136650" algn="l"/>
              </a:tabLst>
            </a:pPr>
            <a:r>
              <a:rPr sz="1800" spc="-5" dirty="0">
                <a:solidFill>
                  <a:srgbClr val="800000"/>
                </a:solidFill>
                <a:latin typeface="Calibri"/>
                <a:cs typeface="Calibri"/>
              </a:rPr>
              <a:t>Or greedily choose </a:t>
            </a:r>
            <a:r>
              <a:rPr sz="1800" dirty="0">
                <a:solidFill>
                  <a:srgbClr val="800000"/>
                </a:solidFill>
                <a:latin typeface="Calibri"/>
                <a:cs typeface="Calibri"/>
              </a:rPr>
              <a:t>K to </a:t>
            </a:r>
            <a:r>
              <a:rPr sz="1800" spc="-5" dirty="0">
                <a:solidFill>
                  <a:srgbClr val="800000"/>
                </a:solidFill>
                <a:latin typeface="Calibri"/>
                <a:cs typeface="Calibri"/>
              </a:rPr>
              <a:t>minimize</a:t>
            </a:r>
            <a:r>
              <a:rPr sz="1800" spc="1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800000"/>
                </a:solidFill>
                <a:latin typeface="Calibri"/>
                <a:cs typeface="Calibri"/>
              </a:rPr>
              <a:t>residual</a:t>
            </a:r>
            <a:endParaRPr sz="1800" dirty="0">
              <a:latin typeface="Calibri"/>
              <a:cs typeface="Calibri"/>
            </a:endParaRPr>
          </a:p>
          <a:p>
            <a:pPr marL="527050" indent="-514350">
              <a:lnSpc>
                <a:spcPts val="3304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sz="2400" spc="-5" dirty="0">
                <a:latin typeface="Calibri"/>
                <a:cs typeface="Calibri"/>
              </a:rPr>
              <a:t>Compute </a:t>
            </a:r>
            <a:r>
              <a:rPr sz="2850" i="1" spc="90" dirty="0">
                <a:latin typeface="Symbol"/>
                <a:cs typeface="Symbol"/>
              </a:rPr>
              <a:t></a:t>
            </a:r>
            <a:r>
              <a:rPr lang="zh-CN" altLang="en-US" sz="2850" i="1" spc="90" dirty="0">
                <a:latin typeface="Symbol"/>
                <a:cs typeface="Symbol"/>
              </a:rPr>
              <a:t> </a:t>
            </a:r>
            <a:r>
              <a:rPr sz="2400" i="1" spc="135" baseline="43402" dirty="0">
                <a:latin typeface="Times New Roman"/>
                <a:cs typeface="Times New Roman"/>
              </a:rPr>
              <a:t>t </a:t>
            </a:r>
            <a:r>
              <a:rPr sz="240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assign each point </a:t>
            </a:r>
            <a:r>
              <a:rPr sz="2400" dirty="0">
                <a:latin typeface="Calibri"/>
                <a:cs typeface="Calibri"/>
              </a:rPr>
              <a:t>to the </a:t>
            </a:r>
            <a:r>
              <a:rPr sz="2400" spc="-5" dirty="0">
                <a:latin typeface="Calibri"/>
                <a:cs typeface="Calibri"/>
              </a:rPr>
              <a:t>closest center</a:t>
            </a:r>
            <a:endParaRPr sz="2400" dirty="0">
              <a:latin typeface="Calibri"/>
              <a:cs typeface="Calibri"/>
            </a:endParaRPr>
          </a:p>
          <a:p>
            <a:pPr marL="1136650" lvl="1" indent="-28575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1136015" algn="l"/>
                <a:tab pos="1136650" algn="l"/>
              </a:tabLst>
            </a:pPr>
            <a:r>
              <a:rPr sz="1800" spc="-5" dirty="0">
                <a:solidFill>
                  <a:srgbClr val="800000"/>
                </a:solidFill>
                <a:latin typeface="Calibri"/>
                <a:cs typeface="Calibri"/>
              </a:rPr>
              <a:t>Typical distance</a:t>
            </a:r>
            <a:r>
              <a:rPr sz="1800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800000"/>
                </a:solidFill>
                <a:latin typeface="Calibri"/>
                <a:cs typeface="Calibri"/>
              </a:rPr>
              <a:t>measure: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8939" y="2680791"/>
            <a:ext cx="1208405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800000"/>
                </a:solidFill>
                <a:latin typeface="Calibri"/>
                <a:cs typeface="Calibri"/>
              </a:rPr>
              <a:t>Euclidean</a:t>
            </a:r>
            <a:endParaRPr sz="1800" dirty="0"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spcBef>
                <a:spcPts val="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800000"/>
                </a:solidFill>
                <a:latin typeface="Calibri"/>
                <a:cs typeface="Calibri"/>
              </a:rPr>
              <a:t>Cosine</a:t>
            </a:r>
            <a:endParaRPr sz="1800" dirty="0"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800000"/>
                </a:solidFill>
                <a:latin typeface="Calibri"/>
                <a:cs typeface="Calibri"/>
              </a:rPr>
              <a:t>Others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3540" y="4833057"/>
            <a:ext cx="6066790" cy="94678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580"/>
              </a:spcBef>
              <a:buAutoNum type="arabicPeriod" startAt="4"/>
              <a:tabLst>
                <a:tab pos="526415" algn="l"/>
                <a:tab pos="527050" algn="l"/>
              </a:tabLst>
            </a:pPr>
            <a:r>
              <a:rPr sz="2400" dirty="0">
                <a:latin typeface="Calibri"/>
                <a:cs typeface="Calibri"/>
              </a:rPr>
              <a:t>Update </a:t>
            </a:r>
            <a:r>
              <a:rPr sz="3600" i="1" baseline="1157" dirty="0">
                <a:latin typeface="Times New Roman"/>
                <a:cs typeface="Times New Roman"/>
              </a:rPr>
              <a:t>t </a:t>
            </a:r>
            <a:r>
              <a:rPr sz="3600" spc="0" baseline="1157" dirty="0">
                <a:latin typeface="Symbol"/>
                <a:cs typeface="Symbol"/>
              </a:rPr>
              <a:t></a:t>
            </a:r>
            <a:r>
              <a:rPr sz="3600" spc="0" baseline="1157" dirty="0">
                <a:latin typeface="Times New Roman"/>
                <a:cs typeface="Times New Roman"/>
              </a:rPr>
              <a:t> </a:t>
            </a:r>
            <a:r>
              <a:rPr sz="3600" i="1" baseline="1157" dirty="0">
                <a:latin typeface="Times New Roman"/>
                <a:cs typeface="Times New Roman"/>
              </a:rPr>
              <a:t>t </a:t>
            </a:r>
            <a:r>
              <a:rPr sz="3600" spc="112" baseline="1157" dirty="0">
                <a:latin typeface="Symbol"/>
                <a:cs typeface="Symbol"/>
              </a:rPr>
              <a:t></a:t>
            </a:r>
            <a:r>
              <a:rPr sz="3600" spc="112" baseline="1157" dirty="0">
                <a:latin typeface="Times New Roman"/>
                <a:cs typeface="Times New Roman"/>
              </a:rPr>
              <a:t>1 </a:t>
            </a:r>
            <a:r>
              <a:rPr sz="2400" dirty="0">
                <a:latin typeface="Calibri"/>
                <a:cs typeface="Calibri"/>
              </a:rPr>
              <a:t>, </a:t>
            </a:r>
            <a:r>
              <a:rPr sz="2400" spc="-5" dirty="0">
                <a:latin typeface="Calibri"/>
                <a:cs typeface="Calibri"/>
              </a:rPr>
              <a:t>Repeat Step </a:t>
            </a:r>
            <a:r>
              <a:rPr sz="2400" spc="-295" dirty="0">
                <a:latin typeface="Calibri"/>
                <a:cs typeface="Calibri"/>
              </a:rPr>
              <a:t>2-­‐3  </a:t>
            </a:r>
            <a:r>
              <a:rPr lang="en-US" sz="2400" spc="-55" dirty="0">
                <a:latin typeface="Calibri"/>
                <a:cs typeface="Calibri"/>
              </a:rPr>
              <a:t>ti</a:t>
            </a:r>
            <a:r>
              <a:rPr sz="2400" spc="-55" dirty="0">
                <a:latin typeface="Calibri"/>
                <a:cs typeface="Calibri"/>
              </a:rPr>
              <a:t>ll</a:t>
            </a:r>
            <a:r>
              <a:rPr sz="2400" spc="-2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stopped</a:t>
            </a:r>
            <a:endParaRPr sz="2400" dirty="0">
              <a:latin typeface="Calibri"/>
              <a:cs typeface="Calibri"/>
            </a:endParaRPr>
          </a:p>
          <a:p>
            <a:pPr marL="1169035" lvl="1" indent="-316230">
              <a:lnSpc>
                <a:spcPct val="100000"/>
              </a:lnSpc>
              <a:spcBef>
                <a:spcPts val="585"/>
              </a:spcBef>
              <a:buClr>
                <a:srgbClr val="800000"/>
              </a:buClr>
              <a:buSzPct val="65454"/>
              <a:buFont typeface="Arial"/>
              <a:buChar char="•"/>
              <a:tabLst>
                <a:tab pos="1169035" algn="l"/>
                <a:tab pos="1169670" algn="l"/>
              </a:tabLst>
            </a:pPr>
            <a:r>
              <a:rPr sz="4125" i="1" spc="75" baseline="1010" dirty="0">
                <a:latin typeface="Times New Roman"/>
                <a:cs typeface="Times New Roman"/>
              </a:rPr>
              <a:t>c</a:t>
            </a:r>
            <a:r>
              <a:rPr sz="2400" i="1" spc="75" baseline="45138" dirty="0">
                <a:latin typeface="Times New Roman"/>
                <a:cs typeface="Times New Roman"/>
              </a:rPr>
              <a:t>t  </a:t>
            </a:r>
            <a:r>
              <a:rPr sz="1800" spc="-5" dirty="0">
                <a:solidFill>
                  <a:srgbClr val="800000"/>
                </a:solidFill>
                <a:latin typeface="Calibri"/>
                <a:cs typeface="Calibri"/>
              </a:rPr>
              <a:t>doesn’t </a:t>
            </a:r>
            <a:r>
              <a:rPr sz="1800" dirty="0">
                <a:solidFill>
                  <a:srgbClr val="800000"/>
                </a:solidFill>
                <a:latin typeface="Calibri"/>
                <a:cs typeface="Calibri"/>
              </a:rPr>
              <a:t>change</a:t>
            </a:r>
            <a:r>
              <a:rPr sz="1800" spc="-220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800000"/>
                </a:solidFill>
                <a:latin typeface="Calibri"/>
                <a:cs typeface="Calibri"/>
              </a:rPr>
              <a:t>anymore.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96981" y="4247890"/>
            <a:ext cx="1178560" cy="5118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35" dirty="0">
                <a:latin typeface="Times New Roman"/>
                <a:cs typeface="Times New Roman"/>
              </a:rPr>
              <a:t>c</a:t>
            </a:r>
            <a:r>
              <a:rPr sz="1725" i="1" spc="52" baseline="43478" dirty="0">
                <a:latin typeface="Times New Roman"/>
                <a:cs typeface="Times New Roman"/>
              </a:rPr>
              <a:t>t </a:t>
            </a:r>
            <a:r>
              <a:rPr sz="2000" spc="0" dirty="0">
                <a:latin typeface="Symbol"/>
                <a:cs typeface="Symbol"/>
              </a:rPr>
              <a:t>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argmin</a:t>
            </a:r>
            <a:endParaRPr sz="2000">
              <a:latin typeface="Times New Roman"/>
              <a:cs typeface="Times New Roman"/>
            </a:endParaRPr>
          </a:p>
          <a:p>
            <a:pPr marL="773430">
              <a:lnSpc>
                <a:spcPct val="100000"/>
              </a:lnSpc>
              <a:spcBef>
                <a:spcPts val="35"/>
              </a:spcBef>
            </a:pPr>
            <a:r>
              <a:rPr sz="1150" i="1" spc="0" dirty="0">
                <a:latin typeface="Times New Roman"/>
                <a:cs typeface="Times New Roman"/>
              </a:rPr>
              <a:t>c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13073" y="4043902"/>
            <a:ext cx="196215" cy="73914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505"/>
              </a:spcBef>
            </a:pPr>
            <a:r>
              <a:rPr sz="2000" spc="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000" i="1" spc="0" dirty="0"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899177" y="4460792"/>
            <a:ext cx="233045" cy="0"/>
          </a:xfrm>
          <a:custGeom>
            <a:avLst/>
            <a:gdLst/>
            <a:ahLst/>
            <a:cxnLst/>
            <a:rect l="l" t="t" r="r" b="b"/>
            <a:pathLst>
              <a:path w="233045">
                <a:moveTo>
                  <a:pt x="0" y="0"/>
                </a:moveTo>
                <a:lnTo>
                  <a:pt x="232713" y="0"/>
                </a:lnTo>
              </a:path>
            </a:pathLst>
          </a:custGeom>
          <a:ln w="126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848580" y="4241249"/>
            <a:ext cx="560705" cy="2025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57505" algn="l"/>
              </a:tabLst>
            </a:pPr>
            <a:r>
              <a:rPr sz="1150" i="1" dirty="0">
                <a:latin typeface="Times New Roman"/>
                <a:cs typeface="Times New Roman"/>
              </a:rPr>
              <a:t>t	</a:t>
            </a:r>
            <a:r>
              <a:rPr sz="1150" i="1" spc="50" dirty="0">
                <a:latin typeface="Times New Roman"/>
                <a:cs typeface="Times New Roman"/>
              </a:rPr>
              <a:t>t</a:t>
            </a:r>
            <a:r>
              <a:rPr sz="1150" spc="-95" dirty="0">
                <a:latin typeface="Symbol"/>
                <a:cs typeface="Symbol"/>
              </a:rPr>
              <a:t></a:t>
            </a:r>
            <a:r>
              <a:rPr sz="1150" spc="0" dirty="0">
                <a:latin typeface="Times New Roman"/>
                <a:cs typeface="Times New Roman"/>
              </a:rPr>
              <a:t>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46585" y="4419206"/>
            <a:ext cx="412115" cy="2025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57505" algn="l"/>
              </a:tabLst>
            </a:pPr>
            <a:r>
              <a:rPr sz="1150" i="1" spc="-5" dirty="0">
                <a:latin typeface="Times New Roman"/>
                <a:cs typeface="Times New Roman"/>
              </a:rPr>
              <a:t>i</a:t>
            </a:r>
            <a:r>
              <a:rPr sz="1150" i="1" dirty="0">
                <a:latin typeface="Times New Roman"/>
                <a:cs typeface="Times New Roman"/>
              </a:rPr>
              <a:t>j	i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623846" y="4419206"/>
            <a:ext cx="66675" cy="2025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i="1" dirty="0">
                <a:latin typeface="Times New Roman"/>
                <a:cs typeface="Times New Roman"/>
              </a:rPr>
              <a:t>j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77569" y="4145923"/>
            <a:ext cx="110489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400" dirty="0">
                <a:latin typeface="Symbol"/>
                <a:cs typeface="Symbol"/>
              </a:rPr>
              <a:t></a:t>
            </a:r>
            <a:endParaRPr sz="320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700308" y="4097450"/>
            <a:ext cx="110934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82905" algn="l"/>
              </a:tabLst>
            </a:pPr>
            <a:r>
              <a:rPr sz="2050" i="1" spc="-20" dirty="0">
                <a:latin typeface="Symbol"/>
                <a:cs typeface="Symbol"/>
              </a:rPr>
              <a:t></a:t>
            </a:r>
            <a:r>
              <a:rPr sz="2050" spc="-20" dirty="0">
                <a:latin typeface="Times New Roman"/>
                <a:cs typeface="Times New Roman"/>
              </a:rPr>
              <a:t>	</a:t>
            </a:r>
            <a:r>
              <a:rPr sz="2000" i="1" dirty="0">
                <a:latin typeface="Times New Roman"/>
                <a:cs typeface="Times New Roman"/>
              </a:rPr>
              <a:t>c  </a:t>
            </a:r>
            <a:r>
              <a:rPr sz="2000" spc="0" dirty="0">
                <a:latin typeface="Symbol"/>
                <a:cs typeface="Symbol"/>
              </a:rPr>
              <a:t></a:t>
            </a:r>
            <a:r>
              <a:rPr sz="2000" spc="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x</a:t>
            </a:r>
            <a:r>
              <a:rPr sz="2000" i="1" spc="-45" dirty="0">
                <a:latin typeface="Times New Roman"/>
                <a:cs typeface="Times New Roman"/>
              </a:rPr>
              <a:t> </a:t>
            </a:r>
            <a:r>
              <a:rPr sz="4800" spc="-600" baseline="-6944" dirty="0">
                <a:latin typeface="Symbol"/>
                <a:cs typeface="Symbol"/>
              </a:rPr>
              <a:t></a:t>
            </a:r>
            <a:endParaRPr sz="4800" baseline="-6944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90735" y="4168871"/>
            <a:ext cx="99695" cy="2025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spc="0" dirty="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46451" y="4077237"/>
            <a:ext cx="578485" cy="7531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5080" algn="ctr">
              <a:lnSpc>
                <a:spcPts val="1030"/>
              </a:lnSpc>
              <a:spcBef>
                <a:spcPts val="110"/>
              </a:spcBef>
              <a:tabLst>
                <a:tab pos="277495" algn="l"/>
              </a:tabLst>
            </a:pPr>
            <a:r>
              <a:rPr sz="1150" i="1" spc="0" dirty="0">
                <a:latin typeface="Times New Roman"/>
                <a:cs typeface="Times New Roman"/>
              </a:rPr>
              <a:t>N	K</a:t>
            </a:r>
            <a:endParaRPr sz="1150">
              <a:latin typeface="Times New Roman"/>
              <a:cs typeface="Times New Roman"/>
            </a:endParaRPr>
          </a:p>
          <a:p>
            <a:pPr algn="ctr">
              <a:lnSpc>
                <a:spcPts val="3250"/>
              </a:lnSpc>
            </a:pPr>
            <a:r>
              <a:rPr sz="3000" spc="55" dirty="0">
                <a:latin typeface="Symbol"/>
                <a:cs typeface="Symbol"/>
              </a:rPr>
              <a:t></a:t>
            </a:r>
            <a:r>
              <a:rPr sz="3000" spc="5" dirty="0">
                <a:latin typeface="Symbol"/>
                <a:cs typeface="Symbol"/>
              </a:rPr>
              <a:t></a:t>
            </a:r>
            <a:endParaRPr sz="3000">
              <a:latin typeface="Symbol"/>
              <a:cs typeface="Symbol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  <a:tabLst>
                <a:tab pos="269875" algn="l"/>
              </a:tabLst>
            </a:pPr>
            <a:r>
              <a:rPr sz="1150" i="1" dirty="0">
                <a:latin typeface="Times New Roman"/>
                <a:cs typeface="Times New Roman"/>
              </a:rPr>
              <a:t>j	i</a:t>
            </a:r>
            <a:endParaRPr sz="1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1524000"/>
            <a:ext cx="1981200" cy="1989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14600" y="1600200"/>
            <a:ext cx="2057400" cy="17827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24400" y="1570037"/>
            <a:ext cx="2057398" cy="17827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10398" y="1600200"/>
            <a:ext cx="2057400" cy="17827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05000" y="243840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266700" y="0"/>
                </a:moveTo>
                <a:lnTo>
                  <a:pt x="266700" y="57150"/>
                </a:lnTo>
                <a:lnTo>
                  <a:pt x="0" y="57150"/>
                </a:lnTo>
                <a:lnTo>
                  <a:pt x="0" y="171450"/>
                </a:lnTo>
                <a:lnTo>
                  <a:pt x="266700" y="171450"/>
                </a:lnTo>
                <a:lnTo>
                  <a:pt x="266700" y="228600"/>
                </a:lnTo>
                <a:lnTo>
                  <a:pt x="381000" y="114300"/>
                </a:lnTo>
                <a:lnTo>
                  <a:pt x="266700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5000" y="243840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57149"/>
                </a:moveTo>
                <a:lnTo>
                  <a:pt x="266699" y="57149"/>
                </a:lnTo>
                <a:lnTo>
                  <a:pt x="266699" y="0"/>
                </a:lnTo>
                <a:lnTo>
                  <a:pt x="380999" y="114299"/>
                </a:lnTo>
                <a:lnTo>
                  <a:pt x="266699" y="228599"/>
                </a:lnTo>
                <a:lnTo>
                  <a:pt x="266699" y="171449"/>
                </a:lnTo>
                <a:lnTo>
                  <a:pt x="0" y="171449"/>
                </a:lnTo>
                <a:lnTo>
                  <a:pt x="0" y="5714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8200" y="251460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266700" y="0"/>
                </a:moveTo>
                <a:lnTo>
                  <a:pt x="266700" y="57150"/>
                </a:lnTo>
                <a:lnTo>
                  <a:pt x="0" y="57150"/>
                </a:lnTo>
                <a:lnTo>
                  <a:pt x="0" y="171450"/>
                </a:lnTo>
                <a:lnTo>
                  <a:pt x="266700" y="171450"/>
                </a:lnTo>
                <a:lnTo>
                  <a:pt x="266700" y="228600"/>
                </a:lnTo>
                <a:lnTo>
                  <a:pt x="381000" y="114300"/>
                </a:lnTo>
                <a:lnTo>
                  <a:pt x="266700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48200" y="251460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57149"/>
                </a:moveTo>
                <a:lnTo>
                  <a:pt x="266700" y="57149"/>
                </a:lnTo>
                <a:lnTo>
                  <a:pt x="266700" y="0"/>
                </a:lnTo>
                <a:lnTo>
                  <a:pt x="380999" y="114299"/>
                </a:lnTo>
                <a:lnTo>
                  <a:pt x="266700" y="228599"/>
                </a:lnTo>
                <a:lnTo>
                  <a:pt x="266700" y="171449"/>
                </a:lnTo>
                <a:lnTo>
                  <a:pt x="0" y="171449"/>
                </a:lnTo>
                <a:lnTo>
                  <a:pt x="0" y="5714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53198" y="243840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266700" y="0"/>
                </a:moveTo>
                <a:lnTo>
                  <a:pt x="266700" y="57150"/>
                </a:lnTo>
                <a:lnTo>
                  <a:pt x="0" y="57150"/>
                </a:lnTo>
                <a:lnTo>
                  <a:pt x="0" y="171450"/>
                </a:lnTo>
                <a:lnTo>
                  <a:pt x="266700" y="171450"/>
                </a:lnTo>
                <a:lnTo>
                  <a:pt x="266700" y="228600"/>
                </a:lnTo>
                <a:lnTo>
                  <a:pt x="381000" y="114300"/>
                </a:lnTo>
                <a:lnTo>
                  <a:pt x="266700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53198" y="243840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57149"/>
                </a:moveTo>
                <a:lnTo>
                  <a:pt x="266699" y="57149"/>
                </a:lnTo>
                <a:lnTo>
                  <a:pt x="266699" y="0"/>
                </a:lnTo>
                <a:lnTo>
                  <a:pt x="380999" y="114299"/>
                </a:lnTo>
                <a:lnTo>
                  <a:pt x="266699" y="228599"/>
                </a:lnTo>
                <a:lnTo>
                  <a:pt x="266699" y="171449"/>
                </a:lnTo>
                <a:lnTo>
                  <a:pt x="0" y="171449"/>
                </a:lnTo>
                <a:lnTo>
                  <a:pt x="0" y="5714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38823" y="3385820"/>
            <a:ext cx="1613535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253365">
              <a:lnSpc>
                <a:spcPts val="2100"/>
              </a:lnSpc>
              <a:spcBef>
                <a:spcPts val="220"/>
              </a:spcBef>
            </a:pPr>
            <a:r>
              <a:rPr sz="1800" dirty="0">
                <a:latin typeface="Arial"/>
                <a:cs typeface="Arial"/>
              </a:rPr>
              <a:t>1. </a:t>
            </a:r>
            <a:r>
              <a:rPr sz="1800" spc="-5" dirty="0">
                <a:latin typeface="Arial"/>
                <a:cs typeface="Arial"/>
              </a:rPr>
              <a:t>Initialize  Cluster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Centers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54688" y="3385820"/>
            <a:ext cx="1906270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533400" marR="5080" indent="-521334">
              <a:lnSpc>
                <a:spcPts val="2100"/>
              </a:lnSpc>
              <a:spcBef>
                <a:spcPts val="220"/>
              </a:spcBef>
            </a:pPr>
            <a:r>
              <a:rPr sz="1800" dirty="0">
                <a:latin typeface="Arial"/>
                <a:cs typeface="Arial"/>
              </a:rPr>
              <a:t>2. Assign </a:t>
            </a:r>
            <a:r>
              <a:rPr sz="1800" spc="-5" dirty="0">
                <a:latin typeface="Arial"/>
                <a:cs typeface="Arial"/>
              </a:rPr>
              <a:t>Points</a:t>
            </a:r>
            <a:r>
              <a:rPr sz="1800" spc="-1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  Clusters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07592" y="3385820"/>
            <a:ext cx="1525270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419100" marR="5080" indent="-407034">
              <a:lnSpc>
                <a:spcPts val="2100"/>
              </a:lnSpc>
              <a:spcBef>
                <a:spcPts val="220"/>
              </a:spcBef>
            </a:pPr>
            <a:r>
              <a:rPr sz="1800" dirty="0">
                <a:latin typeface="Arial"/>
                <a:cs typeface="Arial"/>
              </a:rPr>
              <a:t>3.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Re-compute  Means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33104" y="3385820"/>
            <a:ext cx="1893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Repeat </a:t>
            </a:r>
            <a:r>
              <a:rPr sz="1800" spc="-5" dirty="0">
                <a:latin typeface="Arial"/>
                <a:cs typeface="Arial"/>
              </a:rPr>
              <a:t>(2)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(3)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0A2A5F45-062B-C2B7-DDEB-1EB798D3BC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5084" y="226534"/>
            <a:ext cx="496408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K</a:t>
            </a:r>
            <a:r>
              <a:rPr lang="en-US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-M</a:t>
            </a: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eans </a:t>
            </a:r>
            <a:r>
              <a:rPr lang="en-US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C</a:t>
            </a: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lustering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Image Segmentation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70A077-7810-A84B-BBC7-0A663A82470A}"/>
              </a:ext>
            </a:extLst>
          </p:cNvPr>
          <p:cNvSpPr/>
          <p:nvPr/>
        </p:nvSpPr>
        <p:spPr>
          <a:xfrm>
            <a:off x="464462" y="1447800"/>
            <a:ext cx="7965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• Goal: identify groups of pixels that go together</a:t>
            </a:r>
            <a:endParaRPr lang="en-C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FE7ED-ECFE-D34B-9ACF-18224988D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68" y="2193716"/>
            <a:ext cx="3686781" cy="247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8B0AB5-3E27-F64E-B209-69A90EB1E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2193716"/>
            <a:ext cx="3686781" cy="24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1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5871" y="1125392"/>
            <a:ext cx="5972810" cy="9601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Converges </a:t>
            </a:r>
            <a:r>
              <a:rPr sz="2800" dirty="0">
                <a:latin typeface="Calibri"/>
                <a:cs typeface="Calibri"/>
              </a:rPr>
              <a:t>to a </a:t>
            </a:r>
            <a:r>
              <a:rPr sz="2800" i="1" spc="-5" dirty="0">
                <a:latin typeface="Calibri"/>
                <a:cs typeface="Calibri"/>
              </a:rPr>
              <a:t>local minimum</a:t>
            </a:r>
            <a:r>
              <a:rPr sz="2800" i="1" spc="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solu</a:t>
            </a:r>
            <a:r>
              <a:rPr lang="en-US" sz="2800" spc="-35" dirty="0">
                <a:latin typeface="Calibri"/>
                <a:cs typeface="Calibri"/>
              </a:rPr>
              <a:t>ti</a:t>
            </a:r>
            <a:r>
              <a:rPr sz="2800" spc="-35" dirty="0">
                <a:latin typeface="Calibri"/>
                <a:cs typeface="Calibri"/>
              </a:rPr>
              <a:t>on</a:t>
            </a:r>
            <a:endParaRPr sz="2800" dirty="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  <a:spcBef>
                <a:spcPts val="509"/>
              </a:spcBef>
            </a:pPr>
            <a:r>
              <a:rPr sz="2400" dirty="0">
                <a:latin typeface="Arial"/>
                <a:cs typeface="Arial"/>
              </a:rPr>
              <a:t>– </a:t>
            </a:r>
            <a:r>
              <a:rPr sz="2400" spc="-20" dirty="0">
                <a:latin typeface="Calibri"/>
                <a:cs typeface="Calibri"/>
              </a:rPr>
              <a:t>Ini</a:t>
            </a:r>
            <a:r>
              <a:rPr lang="en-US" sz="2400" spc="-20" dirty="0">
                <a:latin typeface="Calibri"/>
                <a:cs typeface="Calibri"/>
              </a:rPr>
              <a:t>ti</a:t>
            </a:r>
            <a:r>
              <a:rPr sz="2400" spc="-20" dirty="0">
                <a:latin typeface="Calibri"/>
                <a:cs typeface="Calibri"/>
              </a:rPr>
              <a:t>alize </a:t>
            </a:r>
            <a:r>
              <a:rPr sz="2400" spc="-25" dirty="0">
                <a:latin typeface="Calibri"/>
                <a:cs typeface="Calibri"/>
              </a:rPr>
              <a:t>mul</a:t>
            </a:r>
            <a:r>
              <a:rPr lang="en-US" sz="2400" spc="-25" dirty="0">
                <a:latin typeface="Calibri"/>
                <a:cs typeface="Calibri"/>
              </a:rPr>
              <a:t>ti</a:t>
            </a:r>
            <a:r>
              <a:rPr sz="2400" spc="-25" dirty="0">
                <a:latin typeface="Calibri"/>
                <a:cs typeface="Calibri"/>
              </a:rPr>
              <a:t>ple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runs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871" y="3395390"/>
            <a:ext cx="42589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95" dirty="0">
                <a:latin typeface="Calibri"/>
                <a:cs typeface="Calibri"/>
              </a:rPr>
              <a:t>Be</a:t>
            </a:r>
            <a:r>
              <a:rPr lang="en-US" sz="2800" spc="-95" dirty="0">
                <a:latin typeface="Calibri"/>
                <a:cs typeface="Calibri"/>
              </a:rPr>
              <a:t>tt</a:t>
            </a:r>
            <a:r>
              <a:rPr sz="2800" spc="-95" dirty="0">
                <a:latin typeface="Calibri"/>
                <a:cs typeface="Calibri"/>
              </a:rPr>
              <a:t>er </a:t>
            </a:r>
            <a:r>
              <a:rPr sz="2800" dirty="0">
                <a:latin typeface="Calibri"/>
                <a:cs typeface="Calibri"/>
              </a:rPr>
              <a:t>ﬁt </a:t>
            </a:r>
            <a:r>
              <a:rPr sz="2800" spc="-5" dirty="0">
                <a:latin typeface="Calibri"/>
                <a:cs typeface="Calibri"/>
              </a:rPr>
              <a:t>for spherical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data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5871" y="5440089"/>
            <a:ext cx="4498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Need </a:t>
            </a:r>
            <a:r>
              <a:rPr sz="2800" dirty="0">
                <a:latin typeface="Calibri"/>
                <a:cs typeface="Calibri"/>
              </a:rPr>
              <a:t>to pick K </a:t>
            </a:r>
            <a:r>
              <a:rPr sz="2800" spc="-5" dirty="0">
                <a:latin typeface="Calibri"/>
                <a:cs typeface="Calibri"/>
              </a:rPr>
              <a:t>(# 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clusters)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2133600"/>
            <a:ext cx="9143998" cy="10929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60390" y="3558525"/>
            <a:ext cx="3768570" cy="1764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9A0FBA81-E33E-1D3A-A1F9-4D86D9123C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5084" y="226534"/>
            <a:ext cx="496408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K</a:t>
            </a:r>
            <a:r>
              <a:rPr lang="en-US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-M</a:t>
            </a: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eans </a:t>
            </a:r>
            <a:r>
              <a:rPr lang="en-US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C</a:t>
            </a: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lustering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5656" y="150334"/>
            <a:ext cx="661154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Segmenta</a:t>
            </a:r>
            <a:r>
              <a:rPr lang="en-US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ti</a:t>
            </a: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on as Clustering</a:t>
            </a:r>
          </a:p>
        </p:txBody>
      </p:sp>
      <p:sp>
        <p:nvSpPr>
          <p:cNvPr id="3" name="object 3"/>
          <p:cNvSpPr/>
          <p:nvPr/>
        </p:nvSpPr>
        <p:spPr>
          <a:xfrm>
            <a:off x="392564" y="846021"/>
            <a:ext cx="3681412" cy="2665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59364" y="3489901"/>
            <a:ext cx="3600448" cy="25765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59364" y="866934"/>
            <a:ext cx="3600448" cy="25765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72001" y="1867344"/>
            <a:ext cx="49802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K=2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2000" y="3754120"/>
            <a:ext cx="6096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K=3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06873" y="2260601"/>
            <a:ext cx="1143635" cy="0"/>
          </a:xfrm>
          <a:custGeom>
            <a:avLst/>
            <a:gdLst/>
            <a:ahLst/>
            <a:cxnLst/>
            <a:rect l="l" t="t" r="r" b="b"/>
            <a:pathLst>
              <a:path w="1143635">
                <a:moveTo>
                  <a:pt x="0" y="0"/>
                </a:moveTo>
                <a:lnTo>
                  <a:pt x="1143194" y="0"/>
                </a:lnTo>
              </a:path>
            </a:pathLst>
          </a:custGeom>
          <a:ln w="9524">
            <a:solidFill>
              <a:srgbClr val="F1F0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59364" y="2201646"/>
            <a:ext cx="116205" cy="118110"/>
          </a:xfrm>
          <a:custGeom>
            <a:avLst/>
            <a:gdLst/>
            <a:ahLst/>
            <a:cxnLst/>
            <a:rect l="l" t="t" r="r" b="b"/>
            <a:pathLst>
              <a:path w="116204" h="118110">
                <a:moveTo>
                  <a:pt x="14845" y="0"/>
                </a:moveTo>
                <a:lnTo>
                  <a:pt x="7068" y="2045"/>
                </a:lnTo>
                <a:lnTo>
                  <a:pt x="0" y="14163"/>
                </a:lnTo>
                <a:lnTo>
                  <a:pt x="2047" y="21940"/>
                </a:lnTo>
                <a:lnTo>
                  <a:pt x="65498" y="58954"/>
                </a:lnTo>
                <a:lnTo>
                  <a:pt x="2047" y="95968"/>
                </a:lnTo>
                <a:lnTo>
                  <a:pt x="0" y="103745"/>
                </a:lnTo>
                <a:lnTo>
                  <a:pt x="7068" y="115862"/>
                </a:lnTo>
                <a:lnTo>
                  <a:pt x="14845" y="117908"/>
                </a:lnTo>
                <a:lnTo>
                  <a:pt x="115909" y="58954"/>
                </a:lnTo>
                <a:lnTo>
                  <a:pt x="14845" y="0"/>
                </a:lnTo>
                <a:close/>
              </a:path>
            </a:pathLst>
          </a:custGeom>
          <a:solidFill>
            <a:srgbClr val="F1F0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06873" y="3684588"/>
            <a:ext cx="1184910" cy="897890"/>
          </a:xfrm>
          <a:custGeom>
            <a:avLst/>
            <a:gdLst/>
            <a:ahLst/>
            <a:cxnLst/>
            <a:rect l="l" t="t" r="r" b="b"/>
            <a:pathLst>
              <a:path w="1184910" h="897889">
                <a:moveTo>
                  <a:pt x="0" y="0"/>
                </a:moveTo>
                <a:lnTo>
                  <a:pt x="1184821" y="897592"/>
                </a:lnTo>
              </a:path>
            </a:pathLst>
          </a:custGeom>
          <a:ln w="9524">
            <a:solidFill>
              <a:srgbClr val="F1F0E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5290666" y="4486315"/>
            <a:ext cx="121285" cy="111125"/>
          </a:xfrm>
          <a:custGeom>
            <a:avLst/>
            <a:gdLst/>
            <a:ahLst/>
            <a:cxnLst/>
            <a:rect l="l" t="t" r="r" b="b"/>
            <a:pathLst>
              <a:path w="121285" h="111125">
                <a:moveTo>
                  <a:pt x="8009" y="71832"/>
                </a:moveTo>
                <a:lnTo>
                  <a:pt x="1682" y="76794"/>
                </a:lnTo>
                <a:lnTo>
                  <a:pt x="0" y="90721"/>
                </a:lnTo>
                <a:lnTo>
                  <a:pt x="4963" y="97048"/>
                </a:lnTo>
                <a:lnTo>
                  <a:pt x="121119" y="111085"/>
                </a:lnTo>
                <a:lnTo>
                  <a:pt x="108450" y="80644"/>
                </a:lnTo>
                <a:lnTo>
                  <a:pt x="80939" y="80644"/>
                </a:lnTo>
                <a:lnTo>
                  <a:pt x="8009" y="71832"/>
                </a:lnTo>
                <a:close/>
              </a:path>
              <a:path w="121285" h="111125">
                <a:moveTo>
                  <a:pt x="68728" y="0"/>
                </a:moveTo>
                <a:lnTo>
                  <a:pt x="55777" y="5389"/>
                </a:lnTo>
                <a:lnTo>
                  <a:pt x="52712" y="12824"/>
                </a:lnTo>
                <a:lnTo>
                  <a:pt x="80939" y="80644"/>
                </a:lnTo>
                <a:lnTo>
                  <a:pt x="108450" y="80644"/>
                </a:lnTo>
                <a:lnTo>
                  <a:pt x="76163" y="3064"/>
                </a:lnTo>
                <a:lnTo>
                  <a:pt x="68728" y="0"/>
                </a:lnTo>
                <a:close/>
              </a:path>
            </a:pathLst>
          </a:custGeom>
          <a:solidFill>
            <a:srgbClr val="F1F0E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4470" y="226534"/>
            <a:ext cx="367493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Feature Space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9" y="1290002"/>
            <a:ext cx="7633334" cy="191008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355600" marR="5080" indent="-342900">
              <a:lnSpc>
                <a:spcPct val="77200"/>
              </a:lnSpc>
              <a:spcBef>
                <a:spcPts val="83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Depending on what we choose as </a:t>
            </a:r>
            <a:r>
              <a:rPr sz="2800" dirty="0">
                <a:latin typeface="Calibri"/>
                <a:cs typeface="Calibri"/>
              </a:rPr>
              <a:t>the </a:t>
            </a:r>
            <a:r>
              <a:rPr sz="2800" i="1" spc="-5" dirty="0">
                <a:latin typeface="Calibri"/>
                <a:cs typeface="Calibri"/>
              </a:rPr>
              <a:t>feature space</a:t>
            </a:r>
            <a:r>
              <a:rPr sz="2800" spc="-5" dirty="0">
                <a:latin typeface="Calibri"/>
                <a:cs typeface="Calibri"/>
              </a:rPr>
              <a:t>,  we can group pixels </a:t>
            </a:r>
            <a:r>
              <a:rPr sz="2800" dirty="0">
                <a:latin typeface="Calibri"/>
                <a:cs typeface="Calibri"/>
              </a:rPr>
              <a:t>in </a:t>
            </a:r>
            <a:r>
              <a:rPr sz="2800" spc="-5" dirty="0">
                <a:latin typeface="Calibri"/>
                <a:cs typeface="Calibri"/>
              </a:rPr>
              <a:t>diﬀerent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ways.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800" dirty="0">
              <a:latin typeface="Times New Roman"/>
              <a:cs typeface="Times New Roman"/>
            </a:endParaRPr>
          </a:p>
          <a:p>
            <a:pPr marL="355600" marR="3758565" indent="-342900">
              <a:lnSpc>
                <a:spcPct val="788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Grouping pixels based on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 intensity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similarity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86091" y="2209800"/>
            <a:ext cx="4419598" cy="2901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4199" y="3962400"/>
            <a:ext cx="4032250" cy="0"/>
          </a:xfrm>
          <a:custGeom>
            <a:avLst/>
            <a:gdLst/>
            <a:ahLst/>
            <a:cxnLst/>
            <a:rect l="l" t="t" r="r" b="b"/>
            <a:pathLst>
              <a:path w="4032250">
                <a:moveTo>
                  <a:pt x="0" y="0"/>
                </a:moveTo>
                <a:lnTo>
                  <a:pt x="4032249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5625" y="3919537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85725" y="0"/>
                </a:moveTo>
                <a:lnTo>
                  <a:pt x="0" y="42862"/>
                </a:lnTo>
                <a:lnTo>
                  <a:pt x="85725" y="85725"/>
                </a:lnTo>
                <a:lnTo>
                  <a:pt x="857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59300" y="3919537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0" y="85725"/>
                </a:lnTo>
                <a:lnTo>
                  <a:pt x="85725" y="428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4249" y="3903663"/>
            <a:ext cx="97155" cy="97155"/>
          </a:xfrm>
          <a:custGeom>
            <a:avLst/>
            <a:gdLst/>
            <a:ahLst/>
            <a:cxnLst/>
            <a:rect l="l" t="t" r="r" b="b"/>
            <a:pathLst>
              <a:path w="97155" h="97154">
                <a:moveTo>
                  <a:pt x="48419" y="0"/>
                </a:moveTo>
                <a:lnTo>
                  <a:pt x="29572" y="3804"/>
                </a:lnTo>
                <a:lnTo>
                  <a:pt x="14181" y="14181"/>
                </a:lnTo>
                <a:lnTo>
                  <a:pt x="3805" y="29571"/>
                </a:lnTo>
                <a:lnTo>
                  <a:pt x="0" y="48418"/>
                </a:lnTo>
                <a:lnTo>
                  <a:pt x="3805" y="67265"/>
                </a:lnTo>
                <a:lnTo>
                  <a:pt x="14181" y="82656"/>
                </a:lnTo>
                <a:lnTo>
                  <a:pt x="29572" y="93032"/>
                </a:lnTo>
                <a:lnTo>
                  <a:pt x="48419" y="96837"/>
                </a:lnTo>
                <a:lnTo>
                  <a:pt x="67265" y="93032"/>
                </a:lnTo>
                <a:lnTo>
                  <a:pt x="82656" y="82656"/>
                </a:lnTo>
                <a:lnTo>
                  <a:pt x="93033" y="67265"/>
                </a:lnTo>
                <a:lnTo>
                  <a:pt x="96838" y="48418"/>
                </a:lnTo>
                <a:lnTo>
                  <a:pt x="93033" y="29571"/>
                </a:lnTo>
                <a:lnTo>
                  <a:pt x="82656" y="14181"/>
                </a:lnTo>
                <a:lnTo>
                  <a:pt x="67265" y="3804"/>
                </a:lnTo>
                <a:lnTo>
                  <a:pt x="484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4249" y="3903663"/>
            <a:ext cx="97155" cy="97155"/>
          </a:xfrm>
          <a:custGeom>
            <a:avLst/>
            <a:gdLst/>
            <a:ahLst/>
            <a:cxnLst/>
            <a:rect l="l" t="t" r="r" b="b"/>
            <a:pathLst>
              <a:path w="97155" h="97154">
                <a:moveTo>
                  <a:pt x="0" y="48418"/>
                </a:moveTo>
                <a:lnTo>
                  <a:pt x="3805" y="29572"/>
                </a:lnTo>
                <a:lnTo>
                  <a:pt x="14181" y="14181"/>
                </a:lnTo>
                <a:lnTo>
                  <a:pt x="29572" y="3805"/>
                </a:lnTo>
                <a:lnTo>
                  <a:pt x="48418" y="0"/>
                </a:lnTo>
                <a:lnTo>
                  <a:pt x="67265" y="3805"/>
                </a:lnTo>
                <a:lnTo>
                  <a:pt x="82656" y="14181"/>
                </a:lnTo>
                <a:lnTo>
                  <a:pt x="93032" y="29572"/>
                </a:lnTo>
                <a:lnTo>
                  <a:pt x="96837" y="48418"/>
                </a:lnTo>
                <a:lnTo>
                  <a:pt x="93032" y="67265"/>
                </a:lnTo>
                <a:lnTo>
                  <a:pt x="82656" y="82656"/>
                </a:lnTo>
                <a:lnTo>
                  <a:pt x="67265" y="93032"/>
                </a:lnTo>
                <a:lnTo>
                  <a:pt x="48418" y="96837"/>
                </a:lnTo>
                <a:lnTo>
                  <a:pt x="29572" y="93032"/>
                </a:lnTo>
                <a:lnTo>
                  <a:pt x="14181" y="82656"/>
                </a:lnTo>
                <a:lnTo>
                  <a:pt x="3805" y="67265"/>
                </a:lnTo>
                <a:lnTo>
                  <a:pt x="0" y="4841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5212" y="3903663"/>
            <a:ext cx="98425" cy="97155"/>
          </a:xfrm>
          <a:custGeom>
            <a:avLst/>
            <a:gdLst/>
            <a:ahLst/>
            <a:cxnLst/>
            <a:rect l="l" t="t" r="r" b="b"/>
            <a:pathLst>
              <a:path w="98425" h="97154">
                <a:moveTo>
                  <a:pt x="49213" y="0"/>
                </a:moveTo>
                <a:lnTo>
                  <a:pt x="30057" y="3804"/>
                </a:lnTo>
                <a:lnTo>
                  <a:pt x="14414" y="14181"/>
                </a:lnTo>
                <a:lnTo>
                  <a:pt x="3867" y="29571"/>
                </a:lnTo>
                <a:lnTo>
                  <a:pt x="0" y="48418"/>
                </a:lnTo>
                <a:lnTo>
                  <a:pt x="3867" y="67265"/>
                </a:lnTo>
                <a:lnTo>
                  <a:pt x="14414" y="82656"/>
                </a:lnTo>
                <a:lnTo>
                  <a:pt x="30057" y="93032"/>
                </a:lnTo>
                <a:lnTo>
                  <a:pt x="49213" y="96837"/>
                </a:lnTo>
                <a:lnTo>
                  <a:pt x="68368" y="93032"/>
                </a:lnTo>
                <a:lnTo>
                  <a:pt x="84011" y="82656"/>
                </a:lnTo>
                <a:lnTo>
                  <a:pt x="94558" y="67265"/>
                </a:lnTo>
                <a:lnTo>
                  <a:pt x="98426" y="48418"/>
                </a:lnTo>
                <a:lnTo>
                  <a:pt x="94558" y="29571"/>
                </a:lnTo>
                <a:lnTo>
                  <a:pt x="84011" y="14181"/>
                </a:lnTo>
                <a:lnTo>
                  <a:pt x="68368" y="3804"/>
                </a:lnTo>
                <a:lnTo>
                  <a:pt x="492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65212" y="3903663"/>
            <a:ext cx="98425" cy="97155"/>
          </a:xfrm>
          <a:custGeom>
            <a:avLst/>
            <a:gdLst/>
            <a:ahLst/>
            <a:cxnLst/>
            <a:rect l="l" t="t" r="r" b="b"/>
            <a:pathLst>
              <a:path w="98425" h="97154">
                <a:moveTo>
                  <a:pt x="0" y="48418"/>
                </a:moveTo>
                <a:lnTo>
                  <a:pt x="3867" y="29572"/>
                </a:lnTo>
                <a:lnTo>
                  <a:pt x="14414" y="14181"/>
                </a:lnTo>
                <a:lnTo>
                  <a:pt x="30057" y="3805"/>
                </a:lnTo>
                <a:lnTo>
                  <a:pt x="49212" y="0"/>
                </a:lnTo>
                <a:lnTo>
                  <a:pt x="68368" y="3805"/>
                </a:lnTo>
                <a:lnTo>
                  <a:pt x="84011" y="14181"/>
                </a:lnTo>
                <a:lnTo>
                  <a:pt x="94558" y="29572"/>
                </a:lnTo>
                <a:lnTo>
                  <a:pt x="98425" y="48418"/>
                </a:lnTo>
                <a:lnTo>
                  <a:pt x="94558" y="67265"/>
                </a:lnTo>
                <a:lnTo>
                  <a:pt x="84011" y="82656"/>
                </a:lnTo>
                <a:lnTo>
                  <a:pt x="68368" y="93032"/>
                </a:lnTo>
                <a:lnTo>
                  <a:pt x="49212" y="96837"/>
                </a:lnTo>
                <a:lnTo>
                  <a:pt x="30057" y="93032"/>
                </a:lnTo>
                <a:lnTo>
                  <a:pt x="14414" y="82656"/>
                </a:lnTo>
                <a:lnTo>
                  <a:pt x="3867" y="67265"/>
                </a:lnTo>
                <a:lnTo>
                  <a:pt x="0" y="4841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6462" y="3903663"/>
            <a:ext cx="97155" cy="97155"/>
          </a:xfrm>
          <a:custGeom>
            <a:avLst/>
            <a:gdLst/>
            <a:ahLst/>
            <a:cxnLst/>
            <a:rect l="l" t="t" r="r" b="b"/>
            <a:pathLst>
              <a:path w="97155" h="97154">
                <a:moveTo>
                  <a:pt x="48419" y="0"/>
                </a:moveTo>
                <a:lnTo>
                  <a:pt x="29572" y="3804"/>
                </a:lnTo>
                <a:lnTo>
                  <a:pt x="14181" y="14181"/>
                </a:lnTo>
                <a:lnTo>
                  <a:pt x="3804" y="29571"/>
                </a:lnTo>
                <a:lnTo>
                  <a:pt x="0" y="48418"/>
                </a:lnTo>
                <a:lnTo>
                  <a:pt x="3804" y="67265"/>
                </a:lnTo>
                <a:lnTo>
                  <a:pt x="14181" y="82656"/>
                </a:lnTo>
                <a:lnTo>
                  <a:pt x="29572" y="93032"/>
                </a:lnTo>
                <a:lnTo>
                  <a:pt x="48419" y="96837"/>
                </a:lnTo>
                <a:lnTo>
                  <a:pt x="67265" y="93032"/>
                </a:lnTo>
                <a:lnTo>
                  <a:pt x="82656" y="82656"/>
                </a:lnTo>
                <a:lnTo>
                  <a:pt x="93032" y="67265"/>
                </a:lnTo>
                <a:lnTo>
                  <a:pt x="96838" y="48418"/>
                </a:lnTo>
                <a:lnTo>
                  <a:pt x="93032" y="29571"/>
                </a:lnTo>
                <a:lnTo>
                  <a:pt x="82656" y="14181"/>
                </a:lnTo>
                <a:lnTo>
                  <a:pt x="67265" y="3804"/>
                </a:lnTo>
                <a:lnTo>
                  <a:pt x="484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6462" y="3903663"/>
            <a:ext cx="97155" cy="97155"/>
          </a:xfrm>
          <a:custGeom>
            <a:avLst/>
            <a:gdLst/>
            <a:ahLst/>
            <a:cxnLst/>
            <a:rect l="l" t="t" r="r" b="b"/>
            <a:pathLst>
              <a:path w="97155" h="97154">
                <a:moveTo>
                  <a:pt x="0" y="48418"/>
                </a:moveTo>
                <a:lnTo>
                  <a:pt x="3805" y="29572"/>
                </a:lnTo>
                <a:lnTo>
                  <a:pt x="14181" y="14181"/>
                </a:lnTo>
                <a:lnTo>
                  <a:pt x="29572" y="3805"/>
                </a:lnTo>
                <a:lnTo>
                  <a:pt x="48418" y="0"/>
                </a:lnTo>
                <a:lnTo>
                  <a:pt x="67265" y="3805"/>
                </a:lnTo>
                <a:lnTo>
                  <a:pt x="82656" y="14181"/>
                </a:lnTo>
                <a:lnTo>
                  <a:pt x="93032" y="29572"/>
                </a:lnTo>
                <a:lnTo>
                  <a:pt x="96837" y="48418"/>
                </a:lnTo>
                <a:lnTo>
                  <a:pt x="93032" y="67265"/>
                </a:lnTo>
                <a:lnTo>
                  <a:pt x="82656" y="82656"/>
                </a:lnTo>
                <a:lnTo>
                  <a:pt x="67265" y="93032"/>
                </a:lnTo>
                <a:lnTo>
                  <a:pt x="48418" y="96837"/>
                </a:lnTo>
                <a:lnTo>
                  <a:pt x="29572" y="93032"/>
                </a:lnTo>
                <a:lnTo>
                  <a:pt x="14181" y="82656"/>
                </a:lnTo>
                <a:lnTo>
                  <a:pt x="3805" y="67265"/>
                </a:lnTo>
                <a:lnTo>
                  <a:pt x="0" y="4841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39824" y="3903663"/>
            <a:ext cx="98425" cy="97155"/>
          </a:xfrm>
          <a:custGeom>
            <a:avLst/>
            <a:gdLst/>
            <a:ahLst/>
            <a:cxnLst/>
            <a:rect l="l" t="t" r="r" b="b"/>
            <a:pathLst>
              <a:path w="98425" h="97154">
                <a:moveTo>
                  <a:pt x="49213" y="0"/>
                </a:moveTo>
                <a:lnTo>
                  <a:pt x="30057" y="3804"/>
                </a:lnTo>
                <a:lnTo>
                  <a:pt x="14414" y="14181"/>
                </a:lnTo>
                <a:lnTo>
                  <a:pt x="3867" y="29571"/>
                </a:lnTo>
                <a:lnTo>
                  <a:pt x="0" y="48418"/>
                </a:lnTo>
                <a:lnTo>
                  <a:pt x="3867" y="67265"/>
                </a:lnTo>
                <a:lnTo>
                  <a:pt x="14414" y="82656"/>
                </a:lnTo>
                <a:lnTo>
                  <a:pt x="30057" y="93032"/>
                </a:lnTo>
                <a:lnTo>
                  <a:pt x="49213" y="96837"/>
                </a:lnTo>
                <a:lnTo>
                  <a:pt x="68368" y="93032"/>
                </a:lnTo>
                <a:lnTo>
                  <a:pt x="84011" y="82656"/>
                </a:lnTo>
                <a:lnTo>
                  <a:pt x="94558" y="67265"/>
                </a:lnTo>
                <a:lnTo>
                  <a:pt x="98426" y="48418"/>
                </a:lnTo>
                <a:lnTo>
                  <a:pt x="94558" y="29571"/>
                </a:lnTo>
                <a:lnTo>
                  <a:pt x="84011" y="14181"/>
                </a:lnTo>
                <a:lnTo>
                  <a:pt x="68368" y="3804"/>
                </a:lnTo>
                <a:lnTo>
                  <a:pt x="492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39824" y="3903663"/>
            <a:ext cx="98425" cy="97155"/>
          </a:xfrm>
          <a:custGeom>
            <a:avLst/>
            <a:gdLst/>
            <a:ahLst/>
            <a:cxnLst/>
            <a:rect l="l" t="t" r="r" b="b"/>
            <a:pathLst>
              <a:path w="98425" h="97154">
                <a:moveTo>
                  <a:pt x="0" y="48418"/>
                </a:moveTo>
                <a:lnTo>
                  <a:pt x="3867" y="29572"/>
                </a:lnTo>
                <a:lnTo>
                  <a:pt x="14414" y="14181"/>
                </a:lnTo>
                <a:lnTo>
                  <a:pt x="30057" y="3805"/>
                </a:lnTo>
                <a:lnTo>
                  <a:pt x="49212" y="0"/>
                </a:lnTo>
                <a:lnTo>
                  <a:pt x="68368" y="3805"/>
                </a:lnTo>
                <a:lnTo>
                  <a:pt x="84011" y="14181"/>
                </a:lnTo>
                <a:lnTo>
                  <a:pt x="94558" y="29572"/>
                </a:lnTo>
                <a:lnTo>
                  <a:pt x="98425" y="48418"/>
                </a:lnTo>
                <a:lnTo>
                  <a:pt x="94558" y="67265"/>
                </a:lnTo>
                <a:lnTo>
                  <a:pt x="84011" y="82656"/>
                </a:lnTo>
                <a:lnTo>
                  <a:pt x="68368" y="93032"/>
                </a:lnTo>
                <a:lnTo>
                  <a:pt x="49212" y="96837"/>
                </a:lnTo>
                <a:lnTo>
                  <a:pt x="30057" y="93032"/>
                </a:lnTo>
                <a:lnTo>
                  <a:pt x="14414" y="82656"/>
                </a:lnTo>
                <a:lnTo>
                  <a:pt x="3867" y="67265"/>
                </a:lnTo>
                <a:lnTo>
                  <a:pt x="0" y="4841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32050" y="3890963"/>
            <a:ext cx="842962" cy="1222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01724" y="3903663"/>
            <a:ext cx="97155" cy="97155"/>
          </a:xfrm>
          <a:custGeom>
            <a:avLst/>
            <a:gdLst/>
            <a:ahLst/>
            <a:cxnLst/>
            <a:rect l="l" t="t" r="r" b="b"/>
            <a:pathLst>
              <a:path w="97155" h="97154">
                <a:moveTo>
                  <a:pt x="48419" y="0"/>
                </a:moveTo>
                <a:lnTo>
                  <a:pt x="29572" y="3804"/>
                </a:lnTo>
                <a:lnTo>
                  <a:pt x="14181" y="14181"/>
                </a:lnTo>
                <a:lnTo>
                  <a:pt x="3805" y="29571"/>
                </a:lnTo>
                <a:lnTo>
                  <a:pt x="0" y="48418"/>
                </a:lnTo>
                <a:lnTo>
                  <a:pt x="3805" y="67265"/>
                </a:lnTo>
                <a:lnTo>
                  <a:pt x="14181" y="82656"/>
                </a:lnTo>
                <a:lnTo>
                  <a:pt x="29572" y="93032"/>
                </a:lnTo>
                <a:lnTo>
                  <a:pt x="48419" y="96837"/>
                </a:lnTo>
                <a:lnTo>
                  <a:pt x="67265" y="93032"/>
                </a:lnTo>
                <a:lnTo>
                  <a:pt x="82656" y="82656"/>
                </a:lnTo>
                <a:lnTo>
                  <a:pt x="93033" y="67265"/>
                </a:lnTo>
                <a:lnTo>
                  <a:pt x="96838" y="48418"/>
                </a:lnTo>
                <a:lnTo>
                  <a:pt x="93033" y="29571"/>
                </a:lnTo>
                <a:lnTo>
                  <a:pt x="82656" y="14181"/>
                </a:lnTo>
                <a:lnTo>
                  <a:pt x="67265" y="3804"/>
                </a:lnTo>
                <a:lnTo>
                  <a:pt x="484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1724" y="3903663"/>
            <a:ext cx="97155" cy="97155"/>
          </a:xfrm>
          <a:custGeom>
            <a:avLst/>
            <a:gdLst/>
            <a:ahLst/>
            <a:cxnLst/>
            <a:rect l="l" t="t" r="r" b="b"/>
            <a:pathLst>
              <a:path w="97155" h="97154">
                <a:moveTo>
                  <a:pt x="0" y="48418"/>
                </a:moveTo>
                <a:lnTo>
                  <a:pt x="3805" y="29572"/>
                </a:lnTo>
                <a:lnTo>
                  <a:pt x="14181" y="14181"/>
                </a:lnTo>
                <a:lnTo>
                  <a:pt x="29572" y="3805"/>
                </a:lnTo>
                <a:lnTo>
                  <a:pt x="48418" y="0"/>
                </a:lnTo>
                <a:lnTo>
                  <a:pt x="67265" y="3805"/>
                </a:lnTo>
                <a:lnTo>
                  <a:pt x="82656" y="14181"/>
                </a:lnTo>
                <a:lnTo>
                  <a:pt x="93032" y="29572"/>
                </a:lnTo>
                <a:lnTo>
                  <a:pt x="96837" y="48418"/>
                </a:lnTo>
                <a:lnTo>
                  <a:pt x="93032" y="67265"/>
                </a:lnTo>
                <a:lnTo>
                  <a:pt x="82656" y="82656"/>
                </a:lnTo>
                <a:lnTo>
                  <a:pt x="67265" y="93032"/>
                </a:lnTo>
                <a:lnTo>
                  <a:pt x="48418" y="96837"/>
                </a:lnTo>
                <a:lnTo>
                  <a:pt x="29572" y="93032"/>
                </a:lnTo>
                <a:lnTo>
                  <a:pt x="14181" y="82656"/>
                </a:lnTo>
                <a:lnTo>
                  <a:pt x="3805" y="67265"/>
                </a:lnTo>
                <a:lnTo>
                  <a:pt x="0" y="4841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20774" y="3903663"/>
            <a:ext cx="97155" cy="97155"/>
          </a:xfrm>
          <a:custGeom>
            <a:avLst/>
            <a:gdLst/>
            <a:ahLst/>
            <a:cxnLst/>
            <a:rect l="l" t="t" r="r" b="b"/>
            <a:pathLst>
              <a:path w="97155" h="97154">
                <a:moveTo>
                  <a:pt x="48419" y="0"/>
                </a:moveTo>
                <a:lnTo>
                  <a:pt x="29572" y="3804"/>
                </a:lnTo>
                <a:lnTo>
                  <a:pt x="14181" y="14181"/>
                </a:lnTo>
                <a:lnTo>
                  <a:pt x="3805" y="29571"/>
                </a:lnTo>
                <a:lnTo>
                  <a:pt x="0" y="48418"/>
                </a:lnTo>
                <a:lnTo>
                  <a:pt x="3805" y="67265"/>
                </a:lnTo>
                <a:lnTo>
                  <a:pt x="14181" y="82656"/>
                </a:lnTo>
                <a:lnTo>
                  <a:pt x="29572" y="93032"/>
                </a:lnTo>
                <a:lnTo>
                  <a:pt x="48419" y="96837"/>
                </a:lnTo>
                <a:lnTo>
                  <a:pt x="67265" y="93032"/>
                </a:lnTo>
                <a:lnTo>
                  <a:pt x="82656" y="82656"/>
                </a:lnTo>
                <a:lnTo>
                  <a:pt x="93033" y="67265"/>
                </a:lnTo>
                <a:lnTo>
                  <a:pt x="96838" y="48418"/>
                </a:lnTo>
                <a:lnTo>
                  <a:pt x="93033" y="29571"/>
                </a:lnTo>
                <a:lnTo>
                  <a:pt x="82656" y="14181"/>
                </a:lnTo>
                <a:lnTo>
                  <a:pt x="67265" y="3804"/>
                </a:lnTo>
                <a:lnTo>
                  <a:pt x="484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20774" y="3903663"/>
            <a:ext cx="97155" cy="97155"/>
          </a:xfrm>
          <a:custGeom>
            <a:avLst/>
            <a:gdLst/>
            <a:ahLst/>
            <a:cxnLst/>
            <a:rect l="l" t="t" r="r" b="b"/>
            <a:pathLst>
              <a:path w="97155" h="97154">
                <a:moveTo>
                  <a:pt x="0" y="48418"/>
                </a:moveTo>
                <a:lnTo>
                  <a:pt x="3805" y="29572"/>
                </a:lnTo>
                <a:lnTo>
                  <a:pt x="14181" y="14181"/>
                </a:lnTo>
                <a:lnTo>
                  <a:pt x="29572" y="3805"/>
                </a:lnTo>
                <a:lnTo>
                  <a:pt x="48418" y="0"/>
                </a:lnTo>
                <a:lnTo>
                  <a:pt x="67265" y="3805"/>
                </a:lnTo>
                <a:lnTo>
                  <a:pt x="82656" y="14181"/>
                </a:lnTo>
                <a:lnTo>
                  <a:pt x="93032" y="29572"/>
                </a:lnTo>
                <a:lnTo>
                  <a:pt x="96837" y="48418"/>
                </a:lnTo>
                <a:lnTo>
                  <a:pt x="93032" y="67265"/>
                </a:lnTo>
                <a:lnTo>
                  <a:pt x="82656" y="82656"/>
                </a:lnTo>
                <a:lnTo>
                  <a:pt x="67265" y="93032"/>
                </a:lnTo>
                <a:lnTo>
                  <a:pt x="48418" y="96837"/>
                </a:lnTo>
                <a:lnTo>
                  <a:pt x="29572" y="93032"/>
                </a:lnTo>
                <a:lnTo>
                  <a:pt x="14181" y="82656"/>
                </a:lnTo>
                <a:lnTo>
                  <a:pt x="3805" y="67265"/>
                </a:lnTo>
                <a:lnTo>
                  <a:pt x="0" y="4841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98562" y="3903663"/>
            <a:ext cx="97155" cy="97155"/>
          </a:xfrm>
          <a:custGeom>
            <a:avLst/>
            <a:gdLst/>
            <a:ahLst/>
            <a:cxnLst/>
            <a:rect l="l" t="t" r="r" b="b"/>
            <a:pathLst>
              <a:path w="97155" h="97154">
                <a:moveTo>
                  <a:pt x="48419" y="0"/>
                </a:moveTo>
                <a:lnTo>
                  <a:pt x="29572" y="3804"/>
                </a:lnTo>
                <a:lnTo>
                  <a:pt x="14181" y="14181"/>
                </a:lnTo>
                <a:lnTo>
                  <a:pt x="3805" y="29571"/>
                </a:lnTo>
                <a:lnTo>
                  <a:pt x="0" y="48418"/>
                </a:lnTo>
                <a:lnTo>
                  <a:pt x="3805" y="67265"/>
                </a:lnTo>
                <a:lnTo>
                  <a:pt x="14181" y="82656"/>
                </a:lnTo>
                <a:lnTo>
                  <a:pt x="29572" y="93032"/>
                </a:lnTo>
                <a:lnTo>
                  <a:pt x="48419" y="96837"/>
                </a:lnTo>
                <a:lnTo>
                  <a:pt x="67265" y="93032"/>
                </a:lnTo>
                <a:lnTo>
                  <a:pt x="82656" y="82656"/>
                </a:lnTo>
                <a:lnTo>
                  <a:pt x="93033" y="67265"/>
                </a:lnTo>
                <a:lnTo>
                  <a:pt x="96838" y="48418"/>
                </a:lnTo>
                <a:lnTo>
                  <a:pt x="93033" y="29571"/>
                </a:lnTo>
                <a:lnTo>
                  <a:pt x="82656" y="14181"/>
                </a:lnTo>
                <a:lnTo>
                  <a:pt x="67265" y="3804"/>
                </a:lnTo>
                <a:lnTo>
                  <a:pt x="484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98562" y="3903663"/>
            <a:ext cx="97155" cy="97155"/>
          </a:xfrm>
          <a:custGeom>
            <a:avLst/>
            <a:gdLst/>
            <a:ahLst/>
            <a:cxnLst/>
            <a:rect l="l" t="t" r="r" b="b"/>
            <a:pathLst>
              <a:path w="97155" h="97154">
                <a:moveTo>
                  <a:pt x="0" y="48418"/>
                </a:moveTo>
                <a:lnTo>
                  <a:pt x="3805" y="29572"/>
                </a:lnTo>
                <a:lnTo>
                  <a:pt x="14181" y="14181"/>
                </a:lnTo>
                <a:lnTo>
                  <a:pt x="29572" y="3805"/>
                </a:lnTo>
                <a:lnTo>
                  <a:pt x="48418" y="0"/>
                </a:lnTo>
                <a:lnTo>
                  <a:pt x="67265" y="3805"/>
                </a:lnTo>
                <a:lnTo>
                  <a:pt x="82656" y="14181"/>
                </a:lnTo>
                <a:lnTo>
                  <a:pt x="93032" y="29572"/>
                </a:lnTo>
                <a:lnTo>
                  <a:pt x="96837" y="48418"/>
                </a:lnTo>
                <a:lnTo>
                  <a:pt x="93032" y="67265"/>
                </a:lnTo>
                <a:lnTo>
                  <a:pt x="82656" y="82656"/>
                </a:lnTo>
                <a:lnTo>
                  <a:pt x="67265" y="93032"/>
                </a:lnTo>
                <a:lnTo>
                  <a:pt x="48418" y="96837"/>
                </a:lnTo>
                <a:lnTo>
                  <a:pt x="29572" y="93032"/>
                </a:lnTo>
                <a:lnTo>
                  <a:pt x="14181" y="82656"/>
                </a:lnTo>
                <a:lnTo>
                  <a:pt x="3805" y="67265"/>
                </a:lnTo>
                <a:lnTo>
                  <a:pt x="0" y="4841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67087" y="3890963"/>
            <a:ext cx="765175" cy="122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82712" y="3890963"/>
            <a:ext cx="609600" cy="1222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01850" y="3903663"/>
            <a:ext cx="97155" cy="97155"/>
          </a:xfrm>
          <a:custGeom>
            <a:avLst/>
            <a:gdLst/>
            <a:ahLst/>
            <a:cxnLst/>
            <a:rect l="l" t="t" r="r" b="b"/>
            <a:pathLst>
              <a:path w="97155" h="97154">
                <a:moveTo>
                  <a:pt x="48418" y="0"/>
                </a:moveTo>
                <a:lnTo>
                  <a:pt x="29571" y="3804"/>
                </a:lnTo>
                <a:lnTo>
                  <a:pt x="14181" y="14181"/>
                </a:lnTo>
                <a:lnTo>
                  <a:pt x="3804" y="29571"/>
                </a:lnTo>
                <a:lnTo>
                  <a:pt x="0" y="48418"/>
                </a:lnTo>
                <a:lnTo>
                  <a:pt x="3804" y="67265"/>
                </a:lnTo>
                <a:lnTo>
                  <a:pt x="14181" y="82656"/>
                </a:lnTo>
                <a:lnTo>
                  <a:pt x="29571" y="93032"/>
                </a:lnTo>
                <a:lnTo>
                  <a:pt x="48418" y="96837"/>
                </a:lnTo>
                <a:lnTo>
                  <a:pt x="67265" y="93032"/>
                </a:lnTo>
                <a:lnTo>
                  <a:pt x="82656" y="82656"/>
                </a:lnTo>
                <a:lnTo>
                  <a:pt x="93032" y="67265"/>
                </a:lnTo>
                <a:lnTo>
                  <a:pt x="96837" y="48418"/>
                </a:lnTo>
                <a:lnTo>
                  <a:pt x="93032" y="29571"/>
                </a:lnTo>
                <a:lnTo>
                  <a:pt x="82656" y="14181"/>
                </a:lnTo>
                <a:lnTo>
                  <a:pt x="67265" y="3804"/>
                </a:lnTo>
                <a:lnTo>
                  <a:pt x="484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01849" y="3903663"/>
            <a:ext cx="97155" cy="97155"/>
          </a:xfrm>
          <a:custGeom>
            <a:avLst/>
            <a:gdLst/>
            <a:ahLst/>
            <a:cxnLst/>
            <a:rect l="l" t="t" r="r" b="b"/>
            <a:pathLst>
              <a:path w="97155" h="97154">
                <a:moveTo>
                  <a:pt x="0" y="48418"/>
                </a:moveTo>
                <a:lnTo>
                  <a:pt x="3805" y="29572"/>
                </a:lnTo>
                <a:lnTo>
                  <a:pt x="14181" y="14181"/>
                </a:lnTo>
                <a:lnTo>
                  <a:pt x="29572" y="3805"/>
                </a:lnTo>
                <a:lnTo>
                  <a:pt x="48418" y="0"/>
                </a:lnTo>
                <a:lnTo>
                  <a:pt x="67265" y="3805"/>
                </a:lnTo>
                <a:lnTo>
                  <a:pt x="82656" y="14181"/>
                </a:lnTo>
                <a:lnTo>
                  <a:pt x="93032" y="29572"/>
                </a:lnTo>
                <a:lnTo>
                  <a:pt x="96837" y="48418"/>
                </a:lnTo>
                <a:lnTo>
                  <a:pt x="93032" y="67265"/>
                </a:lnTo>
                <a:lnTo>
                  <a:pt x="82656" y="82656"/>
                </a:lnTo>
                <a:lnTo>
                  <a:pt x="67265" y="93032"/>
                </a:lnTo>
                <a:lnTo>
                  <a:pt x="48418" y="96837"/>
                </a:lnTo>
                <a:lnTo>
                  <a:pt x="29572" y="93032"/>
                </a:lnTo>
                <a:lnTo>
                  <a:pt x="14181" y="82656"/>
                </a:lnTo>
                <a:lnTo>
                  <a:pt x="3805" y="67265"/>
                </a:lnTo>
                <a:lnTo>
                  <a:pt x="0" y="48418"/>
                </a:lnTo>
                <a:close/>
              </a:path>
            </a:pathLst>
          </a:custGeom>
          <a:ln w="25399">
            <a:solidFill>
              <a:srgbClr val="9AB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91476" y="5385498"/>
            <a:ext cx="646652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974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99745" algn="l"/>
                <a:tab pos="500380" algn="l"/>
              </a:tabLst>
            </a:pPr>
            <a:r>
              <a:rPr sz="2800" spc="-5" dirty="0">
                <a:latin typeface="Calibri"/>
                <a:cs typeface="Calibri"/>
              </a:rPr>
              <a:t>Feature space: intensity value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(1D)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374" y="922918"/>
            <a:ext cx="7800449" cy="14978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800" indent="-4572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sz="2800" spc="-5" dirty="0">
                <a:cs typeface="Calibri"/>
              </a:rPr>
              <a:t>Depending on what we choose as the feature space, we can</a:t>
            </a:r>
            <a:r>
              <a:rPr lang="en-US" sz="2800" spc="-5" dirty="0">
                <a:cs typeface="Calibri"/>
              </a:rPr>
              <a:t> group pixels in diﬀerent ways.</a:t>
            </a:r>
          </a:p>
          <a:p>
            <a:pPr marL="812800" indent="-4572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sz="2800" spc="-5" dirty="0">
                <a:cs typeface="Calibri"/>
              </a:rPr>
              <a:t>Grouping pixels</a:t>
            </a:r>
            <a:r>
              <a:rPr lang="en-US" sz="2800" spc="-40" dirty="0">
                <a:cs typeface="Calibri"/>
              </a:rPr>
              <a:t> </a:t>
            </a:r>
            <a:r>
              <a:rPr lang="en-US" sz="2800" dirty="0">
                <a:cs typeface="Calibri"/>
              </a:rPr>
              <a:t>based </a:t>
            </a:r>
            <a:r>
              <a:rPr lang="en-US" sz="2800" spc="-5" dirty="0">
                <a:cs typeface="Calibri"/>
              </a:rPr>
              <a:t>on </a:t>
            </a:r>
            <a:r>
              <a:rPr lang="en-US" sz="2800" dirty="0">
                <a:solidFill>
                  <a:srgbClr val="FF0000"/>
                </a:solidFill>
                <a:cs typeface="Calibri"/>
              </a:rPr>
              <a:t>color</a:t>
            </a:r>
            <a:r>
              <a:rPr lang="en-US" sz="2800" spc="-60" dirty="0">
                <a:solidFill>
                  <a:srgbClr val="FF0000"/>
                </a:solidFill>
                <a:cs typeface="Calibri"/>
              </a:rPr>
              <a:t> </a:t>
            </a:r>
            <a:r>
              <a:rPr lang="en-US" sz="2800" spc="-5" dirty="0">
                <a:cs typeface="Calibri"/>
              </a:rPr>
              <a:t>similarity</a:t>
            </a:r>
            <a:endParaRPr lang="en-US" sz="2800" dirty="0"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39" y="5613082"/>
            <a:ext cx="436880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spc="-5" dirty="0">
                <a:latin typeface="Calibri"/>
                <a:cs typeface="Calibri"/>
              </a:rPr>
              <a:t>Feature space: color </a:t>
            </a:r>
            <a:r>
              <a:rPr sz="2500" dirty="0">
                <a:latin typeface="Calibri"/>
                <a:cs typeface="Calibri"/>
              </a:rPr>
              <a:t>value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(3D)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54562" y="2511425"/>
            <a:ext cx="3198811" cy="2281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11762" y="281622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76199" y="0"/>
                </a:lnTo>
                <a:lnTo>
                  <a:pt x="76199" y="76199"/>
                </a:lnTo>
                <a:lnTo>
                  <a:pt x="0" y="76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19673" y="1739900"/>
            <a:ext cx="3292478" cy="4254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55940" y="1858645"/>
            <a:ext cx="631190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99500"/>
              </a:lnSpc>
              <a:spcBef>
                <a:spcPts val="110"/>
              </a:spcBef>
            </a:pPr>
            <a:r>
              <a:rPr sz="1800" spc="-5" dirty="0">
                <a:latin typeface="Calibri"/>
                <a:cs typeface="Calibri"/>
              </a:rPr>
              <a:t>R=255  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5" dirty="0">
                <a:latin typeface="Calibri"/>
                <a:cs typeface="Calibri"/>
              </a:rPr>
              <a:t>=20</a:t>
            </a:r>
            <a:r>
              <a:rPr sz="1800" dirty="0">
                <a:latin typeface="Calibri"/>
                <a:cs typeface="Calibri"/>
              </a:rPr>
              <a:t>0  </a:t>
            </a:r>
            <a:r>
              <a:rPr sz="1800" spc="-5" dirty="0">
                <a:latin typeface="Calibri"/>
                <a:cs typeface="Calibri"/>
              </a:rPr>
              <a:t>B=250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28965" y="3242945"/>
            <a:ext cx="631190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99500"/>
              </a:lnSpc>
              <a:spcBef>
                <a:spcPts val="110"/>
              </a:spcBef>
            </a:pPr>
            <a:r>
              <a:rPr sz="1800" spc="-5" dirty="0">
                <a:latin typeface="Calibri"/>
                <a:cs typeface="Calibri"/>
              </a:rPr>
              <a:t>R=245  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5" dirty="0">
                <a:latin typeface="Calibri"/>
                <a:cs typeface="Calibri"/>
              </a:rPr>
              <a:t>=22</a:t>
            </a:r>
            <a:r>
              <a:rPr sz="1800" dirty="0">
                <a:latin typeface="Calibri"/>
                <a:cs typeface="Calibri"/>
              </a:rPr>
              <a:t>0  </a:t>
            </a:r>
            <a:r>
              <a:rPr sz="1800" spc="-5" dirty="0">
                <a:latin typeface="Calibri"/>
                <a:cs typeface="Calibri"/>
              </a:rPr>
              <a:t>B=248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07940" y="4920933"/>
            <a:ext cx="631190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0"/>
              </a:spcBef>
            </a:pPr>
            <a:r>
              <a:rPr sz="1800" spc="-5" dirty="0">
                <a:latin typeface="Calibri"/>
                <a:cs typeface="Calibri"/>
              </a:rPr>
              <a:t>R=15  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5" dirty="0">
                <a:latin typeface="Calibri"/>
                <a:cs typeface="Calibri"/>
              </a:rPr>
              <a:t>=18</a:t>
            </a:r>
            <a:r>
              <a:rPr sz="1800" dirty="0">
                <a:latin typeface="Calibri"/>
                <a:cs typeface="Calibri"/>
              </a:rPr>
              <a:t>9  </a:t>
            </a:r>
            <a:r>
              <a:rPr sz="1800" spc="-5" dirty="0">
                <a:latin typeface="Calibri"/>
                <a:cs typeface="Calibri"/>
              </a:rPr>
              <a:t>B=2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08140" y="5027295"/>
            <a:ext cx="515620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0"/>
              </a:spcBef>
            </a:pPr>
            <a:r>
              <a:rPr sz="1800" dirty="0">
                <a:latin typeface="Calibri"/>
                <a:cs typeface="Calibri"/>
              </a:rPr>
              <a:t>R=3  G</a:t>
            </a:r>
            <a:r>
              <a:rPr sz="1800" spc="-5" dirty="0">
                <a:latin typeface="Calibri"/>
                <a:cs typeface="Calibri"/>
              </a:rPr>
              <a:t>=1</a:t>
            </a:r>
            <a:r>
              <a:rPr sz="1800" dirty="0">
                <a:latin typeface="Calibri"/>
                <a:cs typeface="Calibri"/>
              </a:rPr>
              <a:t>2  </a:t>
            </a:r>
            <a:r>
              <a:rPr sz="1800" spc="-5" dirty="0">
                <a:latin typeface="Calibri"/>
                <a:cs typeface="Calibri"/>
              </a:rPr>
              <a:t>B=2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238995" y="4918075"/>
            <a:ext cx="153035" cy="1066800"/>
          </a:xfrm>
          <a:custGeom>
            <a:avLst/>
            <a:gdLst/>
            <a:ahLst/>
            <a:cxnLst/>
            <a:rect l="l" t="t" r="r" b="b"/>
            <a:pathLst>
              <a:path w="153034" h="1066800">
                <a:moveTo>
                  <a:pt x="0" y="0"/>
                </a:moveTo>
                <a:lnTo>
                  <a:pt x="48171" y="7769"/>
                </a:lnTo>
                <a:lnTo>
                  <a:pt x="90007" y="29404"/>
                </a:lnTo>
                <a:lnTo>
                  <a:pt x="122998" y="62395"/>
                </a:lnTo>
                <a:lnTo>
                  <a:pt x="144633" y="104231"/>
                </a:lnTo>
                <a:lnTo>
                  <a:pt x="152403" y="152402"/>
                </a:lnTo>
                <a:lnTo>
                  <a:pt x="152403" y="914396"/>
                </a:lnTo>
                <a:lnTo>
                  <a:pt x="144633" y="962567"/>
                </a:lnTo>
                <a:lnTo>
                  <a:pt x="122998" y="1004403"/>
                </a:lnTo>
                <a:lnTo>
                  <a:pt x="90007" y="1037394"/>
                </a:lnTo>
                <a:lnTo>
                  <a:pt x="48171" y="1059030"/>
                </a:lnTo>
                <a:lnTo>
                  <a:pt x="0" y="10667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39195" y="1749425"/>
            <a:ext cx="153035" cy="1066800"/>
          </a:xfrm>
          <a:custGeom>
            <a:avLst/>
            <a:gdLst/>
            <a:ahLst/>
            <a:cxnLst/>
            <a:rect l="l" t="t" r="r" b="b"/>
            <a:pathLst>
              <a:path w="153034" h="1066800">
                <a:moveTo>
                  <a:pt x="0" y="0"/>
                </a:moveTo>
                <a:lnTo>
                  <a:pt x="48171" y="7769"/>
                </a:lnTo>
                <a:lnTo>
                  <a:pt x="90007" y="29404"/>
                </a:lnTo>
                <a:lnTo>
                  <a:pt x="122998" y="62395"/>
                </a:lnTo>
                <a:lnTo>
                  <a:pt x="144633" y="104231"/>
                </a:lnTo>
                <a:lnTo>
                  <a:pt x="152403" y="152403"/>
                </a:lnTo>
                <a:lnTo>
                  <a:pt x="152403" y="914396"/>
                </a:lnTo>
                <a:lnTo>
                  <a:pt x="144633" y="962567"/>
                </a:lnTo>
                <a:lnTo>
                  <a:pt x="122998" y="1004403"/>
                </a:lnTo>
                <a:lnTo>
                  <a:pt x="90007" y="1037394"/>
                </a:lnTo>
                <a:lnTo>
                  <a:pt x="48171" y="1059030"/>
                </a:lnTo>
                <a:lnTo>
                  <a:pt x="0" y="10667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12220" y="3132138"/>
            <a:ext cx="153035" cy="1066800"/>
          </a:xfrm>
          <a:custGeom>
            <a:avLst/>
            <a:gdLst/>
            <a:ahLst/>
            <a:cxnLst/>
            <a:rect l="l" t="t" r="r" b="b"/>
            <a:pathLst>
              <a:path w="153034" h="1066800">
                <a:moveTo>
                  <a:pt x="0" y="0"/>
                </a:moveTo>
                <a:lnTo>
                  <a:pt x="48171" y="7769"/>
                </a:lnTo>
                <a:lnTo>
                  <a:pt x="90007" y="29404"/>
                </a:lnTo>
                <a:lnTo>
                  <a:pt x="122998" y="62395"/>
                </a:lnTo>
                <a:lnTo>
                  <a:pt x="144633" y="104231"/>
                </a:lnTo>
                <a:lnTo>
                  <a:pt x="152403" y="152403"/>
                </a:lnTo>
                <a:lnTo>
                  <a:pt x="152403" y="914396"/>
                </a:lnTo>
                <a:lnTo>
                  <a:pt x="144633" y="962567"/>
                </a:lnTo>
                <a:lnTo>
                  <a:pt x="122998" y="1004403"/>
                </a:lnTo>
                <a:lnTo>
                  <a:pt x="90007" y="1037394"/>
                </a:lnTo>
                <a:lnTo>
                  <a:pt x="48171" y="1059030"/>
                </a:lnTo>
                <a:lnTo>
                  <a:pt x="0" y="10667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41612" y="399016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41612" y="399016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399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399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22612" y="490456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22612" y="490456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399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75012" y="475216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75012" y="475216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399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399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08412" y="406636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08412" y="406636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399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399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13012" y="3177364"/>
            <a:ext cx="0" cy="1803400"/>
          </a:xfrm>
          <a:custGeom>
            <a:avLst/>
            <a:gdLst/>
            <a:ahLst/>
            <a:cxnLst/>
            <a:rect l="l" t="t" r="r" b="b"/>
            <a:pathLst>
              <a:path h="1803400">
                <a:moveTo>
                  <a:pt x="0" y="18033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74912" y="315196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13012" y="3702301"/>
            <a:ext cx="1429385" cy="1278890"/>
          </a:xfrm>
          <a:custGeom>
            <a:avLst/>
            <a:gdLst/>
            <a:ahLst/>
            <a:cxnLst/>
            <a:rect l="l" t="t" r="r" b="b"/>
            <a:pathLst>
              <a:path w="1429385" h="1278889">
                <a:moveTo>
                  <a:pt x="0" y="1278462"/>
                </a:moveTo>
                <a:lnTo>
                  <a:pt x="142887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78620" y="3685364"/>
            <a:ext cx="82550" cy="79375"/>
          </a:xfrm>
          <a:custGeom>
            <a:avLst/>
            <a:gdLst/>
            <a:ahLst/>
            <a:cxnLst/>
            <a:rect l="l" t="t" r="r" b="b"/>
            <a:pathLst>
              <a:path w="82550" h="79375">
                <a:moveTo>
                  <a:pt x="82191" y="0"/>
                </a:moveTo>
                <a:lnTo>
                  <a:pt x="0" y="22416"/>
                </a:lnTo>
                <a:lnTo>
                  <a:pt x="50808" y="79203"/>
                </a:lnTo>
                <a:lnTo>
                  <a:pt x="8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13012" y="4980764"/>
            <a:ext cx="1651635" cy="300355"/>
          </a:xfrm>
          <a:custGeom>
            <a:avLst/>
            <a:gdLst/>
            <a:ahLst/>
            <a:cxnLst/>
            <a:rect l="l" t="t" r="r" b="b"/>
            <a:pathLst>
              <a:path w="1651635" h="300354">
                <a:moveTo>
                  <a:pt x="0" y="0"/>
                </a:moveTo>
                <a:lnTo>
                  <a:pt x="1651409" y="30025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07627" y="5234447"/>
            <a:ext cx="81915" cy="75565"/>
          </a:xfrm>
          <a:custGeom>
            <a:avLst/>
            <a:gdLst/>
            <a:ahLst/>
            <a:cxnLst/>
            <a:rect l="l" t="t" r="r" b="b"/>
            <a:pathLst>
              <a:path w="81914" h="75564">
                <a:moveTo>
                  <a:pt x="13630" y="0"/>
                </a:moveTo>
                <a:lnTo>
                  <a:pt x="0" y="74970"/>
                </a:lnTo>
                <a:lnTo>
                  <a:pt x="81785" y="51116"/>
                </a:lnTo>
                <a:lnTo>
                  <a:pt x="136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65412" y="3532964"/>
            <a:ext cx="609600" cy="685800"/>
          </a:xfrm>
          <a:custGeom>
            <a:avLst/>
            <a:gdLst/>
            <a:ahLst/>
            <a:cxnLst/>
            <a:rect l="l" t="t" r="r" b="b"/>
            <a:pathLst>
              <a:path w="609600" h="685800">
                <a:moveTo>
                  <a:pt x="0" y="342900"/>
                </a:moveTo>
                <a:lnTo>
                  <a:pt x="3304" y="292228"/>
                </a:lnTo>
                <a:lnTo>
                  <a:pt x="12904" y="243865"/>
                </a:lnTo>
                <a:lnTo>
                  <a:pt x="28328" y="198342"/>
                </a:lnTo>
                <a:lnTo>
                  <a:pt x="49105" y="156187"/>
                </a:lnTo>
                <a:lnTo>
                  <a:pt x="74762" y="117932"/>
                </a:lnTo>
                <a:lnTo>
                  <a:pt x="104828" y="84107"/>
                </a:lnTo>
                <a:lnTo>
                  <a:pt x="138833" y="55243"/>
                </a:lnTo>
                <a:lnTo>
                  <a:pt x="176303" y="31870"/>
                </a:lnTo>
                <a:lnTo>
                  <a:pt x="216769" y="14518"/>
                </a:lnTo>
                <a:lnTo>
                  <a:pt x="259758" y="3717"/>
                </a:lnTo>
                <a:lnTo>
                  <a:pt x="304800" y="0"/>
                </a:lnTo>
                <a:lnTo>
                  <a:pt x="349841" y="3717"/>
                </a:lnTo>
                <a:lnTo>
                  <a:pt x="392830" y="14518"/>
                </a:lnTo>
                <a:lnTo>
                  <a:pt x="433295" y="31870"/>
                </a:lnTo>
                <a:lnTo>
                  <a:pt x="470766" y="55243"/>
                </a:lnTo>
                <a:lnTo>
                  <a:pt x="504770" y="84107"/>
                </a:lnTo>
                <a:lnTo>
                  <a:pt x="534837" y="117932"/>
                </a:lnTo>
                <a:lnTo>
                  <a:pt x="560494" y="156187"/>
                </a:lnTo>
                <a:lnTo>
                  <a:pt x="581270" y="198342"/>
                </a:lnTo>
                <a:lnTo>
                  <a:pt x="596694" y="243865"/>
                </a:lnTo>
                <a:lnTo>
                  <a:pt x="606294" y="292228"/>
                </a:lnTo>
                <a:lnTo>
                  <a:pt x="609599" y="342900"/>
                </a:lnTo>
                <a:lnTo>
                  <a:pt x="606294" y="393571"/>
                </a:lnTo>
                <a:lnTo>
                  <a:pt x="596694" y="441934"/>
                </a:lnTo>
                <a:lnTo>
                  <a:pt x="581270" y="487457"/>
                </a:lnTo>
                <a:lnTo>
                  <a:pt x="560494" y="529612"/>
                </a:lnTo>
                <a:lnTo>
                  <a:pt x="534837" y="567867"/>
                </a:lnTo>
                <a:lnTo>
                  <a:pt x="504770" y="601692"/>
                </a:lnTo>
                <a:lnTo>
                  <a:pt x="470766" y="630556"/>
                </a:lnTo>
                <a:lnTo>
                  <a:pt x="433295" y="653929"/>
                </a:lnTo>
                <a:lnTo>
                  <a:pt x="392830" y="671281"/>
                </a:lnTo>
                <a:lnTo>
                  <a:pt x="349841" y="682081"/>
                </a:lnTo>
                <a:lnTo>
                  <a:pt x="304800" y="685799"/>
                </a:lnTo>
                <a:lnTo>
                  <a:pt x="259758" y="682081"/>
                </a:lnTo>
                <a:lnTo>
                  <a:pt x="216769" y="671281"/>
                </a:lnTo>
                <a:lnTo>
                  <a:pt x="176303" y="653929"/>
                </a:lnTo>
                <a:lnTo>
                  <a:pt x="138833" y="630556"/>
                </a:lnTo>
                <a:lnTo>
                  <a:pt x="104828" y="601692"/>
                </a:lnTo>
                <a:lnTo>
                  <a:pt x="74762" y="567867"/>
                </a:lnTo>
                <a:lnTo>
                  <a:pt x="49105" y="529612"/>
                </a:lnTo>
                <a:lnTo>
                  <a:pt x="28328" y="487457"/>
                </a:lnTo>
                <a:lnTo>
                  <a:pt x="12904" y="441934"/>
                </a:lnTo>
                <a:lnTo>
                  <a:pt x="3304" y="393571"/>
                </a:lnTo>
                <a:lnTo>
                  <a:pt x="0" y="342900"/>
                </a:lnTo>
                <a:close/>
              </a:path>
            </a:pathLst>
          </a:custGeom>
          <a:ln w="9524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94012" y="4523564"/>
            <a:ext cx="609600" cy="685800"/>
          </a:xfrm>
          <a:custGeom>
            <a:avLst/>
            <a:gdLst/>
            <a:ahLst/>
            <a:cxnLst/>
            <a:rect l="l" t="t" r="r" b="b"/>
            <a:pathLst>
              <a:path w="609600" h="685800">
                <a:moveTo>
                  <a:pt x="0" y="342899"/>
                </a:moveTo>
                <a:lnTo>
                  <a:pt x="3304" y="292228"/>
                </a:lnTo>
                <a:lnTo>
                  <a:pt x="12904" y="243865"/>
                </a:lnTo>
                <a:lnTo>
                  <a:pt x="28328" y="198341"/>
                </a:lnTo>
                <a:lnTo>
                  <a:pt x="49105" y="156187"/>
                </a:lnTo>
                <a:lnTo>
                  <a:pt x="74762" y="117932"/>
                </a:lnTo>
                <a:lnTo>
                  <a:pt x="104828" y="84107"/>
                </a:lnTo>
                <a:lnTo>
                  <a:pt x="138833" y="55243"/>
                </a:lnTo>
                <a:lnTo>
                  <a:pt x="176303" y="31869"/>
                </a:lnTo>
                <a:lnTo>
                  <a:pt x="216769" y="14518"/>
                </a:lnTo>
                <a:lnTo>
                  <a:pt x="259758" y="3717"/>
                </a:lnTo>
                <a:lnTo>
                  <a:pt x="304799" y="0"/>
                </a:lnTo>
                <a:lnTo>
                  <a:pt x="349841" y="3717"/>
                </a:lnTo>
                <a:lnTo>
                  <a:pt x="392830" y="14518"/>
                </a:lnTo>
                <a:lnTo>
                  <a:pt x="433295" y="31869"/>
                </a:lnTo>
                <a:lnTo>
                  <a:pt x="470766" y="55243"/>
                </a:lnTo>
                <a:lnTo>
                  <a:pt x="504770" y="84107"/>
                </a:lnTo>
                <a:lnTo>
                  <a:pt x="534837" y="117932"/>
                </a:lnTo>
                <a:lnTo>
                  <a:pt x="560494" y="156187"/>
                </a:lnTo>
                <a:lnTo>
                  <a:pt x="581270" y="198341"/>
                </a:lnTo>
                <a:lnTo>
                  <a:pt x="596694" y="243865"/>
                </a:lnTo>
                <a:lnTo>
                  <a:pt x="606294" y="292228"/>
                </a:lnTo>
                <a:lnTo>
                  <a:pt x="609599" y="342899"/>
                </a:lnTo>
                <a:lnTo>
                  <a:pt x="606294" y="393571"/>
                </a:lnTo>
                <a:lnTo>
                  <a:pt x="596694" y="441933"/>
                </a:lnTo>
                <a:lnTo>
                  <a:pt x="581270" y="487457"/>
                </a:lnTo>
                <a:lnTo>
                  <a:pt x="560494" y="529612"/>
                </a:lnTo>
                <a:lnTo>
                  <a:pt x="534837" y="567867"/>
                </a:lnTo>
                <a:lnTo>
                  <a:pt x="504770" y="601692"/>
                </a:lnTo>
                <a:lnTo>
                  <a:pt x="470766" y="630556"/>
                </a:lnTo>
                <a:lnTo>
                  <a:pt x="433295" y="653929"/>
                </a:lnTo>
                <a:lnTo>
                  <a:pt x="392830" y="671281"/>
                </a:lnTo>
                <a:lnTo>
                  <a:pt x="349841" y="682081"/>
                </a:lnTo>
                <a:lnTo>
                  <a:pt x="304799" y="685799"/>
                </a:lnTo>
                <a:lnTo>
                  <a:pt x="259758" y="682081"/>
                </a:lnTo>
                <a:lnTo>
                  <a:pt x="216769" y="671281"/>
                </a:lnTo>
                <a:lnTo>
                  <a:pt x="176303" y="653929"/>
                </a:lnTo>
                <a:lnTo>
                  <a:pt x="138833" y="630556"/>
                </a:lnTo>
                <a:lnTo>
                  <a:pt x="104828" y="601692"/>
                </a:lnTo>
                <a:lnTo>
                  <a:pt x="74762" y="567867"/>
                </a:lnTo>
                <a:lnTo>
                  <a:pt x="49105" y="529612"/>
                </a:lnTo>
                <a:lnTo>
                  <a:pt x="28328" y="487457"/>
                </a:lnTo>
                <a:lnTo>
                  <a:pt x="12904" y="441933"/>
                </a:lnTo>
                <a:lnTo>
                  <a:pt x="3304" y="393571"/>
                </a:lnTo>
                <a:lnTo>
                  <a:pt x="0" y="342899"/>
                </a:lnTo>
                <a:close/>
              </a:path>
            </a:pathLst>
          </a:custGeom>
          <a:ln w="9524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27412" y="3761564"/>
            <a:ext cx="609600" cy="685800"/>
          </a:xfrm>
          <a:custGeom>
            <a:avLst/>
            <a:gdLst/>
            <a:ahLst/>
            <a:cxnLst/>
            <a:rect l="l" t="t" r="r" b="b"/>
            <a:pathLst>
              <a:path w="609600" h="685800">
                <a:moveTo>
                  <a:pt x="0" y="342899"/>
                </a:moveTo>
                <a:lnTo>
                  <a:pt x="3304" y="292228"/>
                </a:lnTo>
                <a:lnTo>
                  <a:pt x="12904" y="243865"/>
                </a:lnTo>
                <a:lnTo>
                  <a:pt x="28328" y="198341"/>
                </a:lnTo>
                <a:lnTo>
                  <a:pt x="49105" y="156187"/>
                </a:lnTo>
                <a:lnTo>
                  <a:pt x="74762" y="117932"/>
                </a:lnTo>
                <a:lnTo>
                  <a:pt x="104828" y="84107"/>
                </a:lnTo>
                <a:lnTo>
                  <a:pt x="138833" y="55243"/>
                </a:lnTo>
                <a:lnTo>
                  <a:pt x="176303" y="31869"/>
                </a:lnTo>
                <a:lnTo>
                  <a:pt x="216769" y="14518"/>
                </a:lnTo>
                <a:lnTo>
                  <a:pt x="259758" y="3717"/>
                </a:lnTo>
                <a:lnTo>
                  <a:pt x="304799" y="0"/>
                </a:lnTo>
                <a:lnTo>
                  <a:pt x="349841" y="3717"/>
                </a:lnTo>
                <a:lnTo>
                  <a:pt x="392830" y="14518"/>
                </a:lnTo>
                <a:lnTo>
                  <a:pt x="433295" y="31869"/>
                </a:lnTo>
                <a:lnTo>
                  <a:pt x="470766" y="55243"/>
                </a:lnTo>
                <a:lnTo>
                  <a:pt x="504771" y="84107"/>
                </a:lnTo>
                <a:lnTo>
                  <a:pt x="534837" y="117932"/>
                </a:lnTo>
                <a:lnTo>
                  <a:pt x="560494" y="156187"/>
                </a:lnTo>
                <a:lnTo>
                  <a:pt x="581271" y="198341"/>
                </a:lnTo>
                <a:lnTo>
                  <a:pt x="596695" y="243865"/>
                </a:lnTo>
                <a:lnTo>
                  <a:pt x="606295" y="292228"/>
                </a:lnTo>
                <a:lnTo>
                  <a:pt x="609599" y="342899"/>
                </a:lnTo>
                <a:lnTo>
                  <a:pt x="606295" y="393571"/>
                </a:lnTo>
                <a:lnTo>
                  <a:pt x="596695" y="441933"/>
                </a:lnTo>
                <a:lnTo>
                  <a:pt x="581271" y="487457"/>
                </a:lnTo>
                <a:lnTo>
                  <a:pt x="560494" y="529612"/>
                </a:lnTo>
                <a:lnTo>
                  <a:pt x="534837" y="567867"/>
                </a:lnTo>
                <a:lnTo>
                  <a:pt x="504771" y="601692"/>
                </a:lnTo>
                <a:lnTo>
                  <a:pt x="470766" y="630556"/>
                </a:lnTo>
                <a:lnTo>
                  <a:pt x="433295" y="653929"/>
                </a:lnTo>
                <a:lnTo>
                  <a:pt x="392830" y="671281"/>
                </a:lnTo>
                <a:lnTo>
                  <a:pt x="349841" y="682081"/>
                </a:lnTo>
                <a:lnTo>
                  <a:pt x="304799" y="685799"/>
                </a:lnTo>
                <a:lnTo>
                  <a:pt x="259758" y="682081"/>
                </a:lnTo>
                <a:lnTo>
                  <a:pt x="216769" y="671281"/>
                </a:lnTo>
                <a:lnTo>
                  <a:pt x="176303" y="653929"/>
                </a:lnTo>
                <a:lnTo>
                  <a:pt x="138833" y="630556"/>
                </a:lnTo>
                <a:lnTo>
                  <a:pt x="104828" y="601692"/>
                </a:lnTo>
                <a:lnTo>
                  <a:pt x="74762" y="567867"/>
                </a:lnTo>
                <a:lnTo>
                  <a:pt x="49105" y="529612"/>
                </a:lnTo>
                <a:lnTo>
                  <a:pt x="28328" y="487457"/>
                </a:lnTo>
                <a:lnTo>
                  <a:pt x="12904" y="441933"/>
                </a:lnTo>
                <a:lnTo>
                  <a:pt x="3304" y="393571"/>
                </a:lnTo>
                <a:lnTo>
                  <a:pt x="0" y="342899"/>
                </a:lnTo>
                <a:close/>
              </a:path>
            </a:pathLst>
          </a:custGeom>
          <a:ln w="9524">
            <a:solidFill>
              <a:srgbClr val="AB4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133215" y="4951871"/>
            <a:ext cx="2089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058602" y="3529472"/>
            <a:ext cx="223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G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91752" y="3108784"/>
            <a:ext cx="2089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2">
            <a:extLst>
              <a:ext uri="{FF2B5EF4-FFF2-40B4-BE49-F238E27FC236}">
                <a16:creationId xmlns:a16="http://schemas.microsoft.com/office/drawing/2014/main" id="{68EE8D2F-48DF-AF3D-8E9D-34D567C43B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54470" y="226534"/>
            <a:ext cx="367493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Feature Space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28650" y="1111884"/>
            <a:ext cx="8515350" cy="159261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60680" marR="5080" indent="-342900">
              <a:lnSpc>
                <a:spcPts val="2400"/>
              </a:lnSpc>
              <a:spcBef>
                <a:spcPts val="680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spc="-5" dirty="0"/>
              <a:t>Depending on what we choose </a:t>
            </a:r>
            <a:r>
              <a:rPr dirty="0"/>
              <a:t>as the </a:t>
            </a:r>
            <a:r>
              <a:rPr i="1" spc="-5" dirty="0">
                <a:latin typeface="Calibri"/>
                <a:cs typeface="Calibri"/>
              </a:rPr>
              <a:t>feature space</a:t>
            </a:r>
            <a:r>
              <a:rPr spc="-5" dirty="0"/>
              <a:t>, we </a:t>
            </a:r>
            <a:r>
              <a:rPr dirty="0"/>
              <a:t>can </a:t>
            </a:r>
            <a:r>
              <a:rPr spc="-5" dirty="0"/>
              <a:t>group pixels </a:t>
            </a:r>
            <a:r>
              <a:rPr dirty="0"/>
              <a:t>in </a:t>
            </a:r>
            <a:r>
              <a:rPr spc="-5" dirty="0"/>
              <a:t>diﬀerent ways.</a:t>
            </a:r>
          </a:p>
          <a:p>
            <a:pPr marL="360680" marR="4868545" indent="-342900">
              <a:lnSpc>
                <a:spcPts val="2400"/>
              </a:lnSpc>
              <a:spcBef>
                <a:spcPts val="2000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spc="-5" dirty="0"/>
              <a:t>Grouping pixels</a:t>
            </a:r>
            <a:r>
              <a:rPr lang="en-US" spc="-40" dirty="0"/>
              <a:t> </a:t>
            </a:r>
            <a:r>
              <a:rPr dirty="0"/>
              <a:t>based</a:t>
            </a:r>
            <a:r>
              <a:rPr lang="en-US" altLang="zh-CN" dirty="0"/>
              <a:t>  </a:t>
            </a:r>
            <a:r>
              <a:rPr lang="en-US" spc="-5" dirty="0"/>
              <a:t>on </a:t>
            </a:r>
            <a:r>
              <a:rPr lang="en-US" spc="-5" dirty="0">
                <a:solidFill>
                  <a:srgbClr val="FF0000"/>
                </a:solidFill>
              </a:rPr>
              <a:t>texture</a:t>
            </a:r>
            <a:r>
              <a:rPr lang="en-US" spc="-40" dirty="0">
                <a:solidFill>
                  <a:srgbClr val="FF0000"/>
                </a:solidFill>
              </a:rPr>
              <a:t> </a:t>
            </a:r>
            <a:r>
              <a:rPr lang="en-US" spc="-5" dirty="0"/>
              <a:t>similarity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535939" y="5511482"/>
            <a:ext cx="807465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Feature space: ﬁlter </a:t>
            </a:r>
            <a:r>
              <a:rPr sz="2800" dirty="0">
                <a:latin typeface="Calibri"/>
                <a:cs typeface="Calibri"/>
              </a:rPr>
              <a:t>bank </a:t>
            </a:r>
            <a:r>
              <a:rPr sz="2800" spc="-5" dirty="0">
                <a:latin typeface="Calibri"/>
                <a:cs typeface="Calibri"/>
              </a:rPr>
              <a:t>responses (e.g.,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24D)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31821" y="2687478"/>
            <a:ext cx="3395661" cy="2409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77930" y="2884805"/>
            <a:ext cx="1362075" cy="912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037361" y="3973195"/>
            <a:ext cx="843915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49225" marR="5080" indent="-137160">
              <a:lnSpc>
                <a:spcPts val="1400"/>
              </a:lnSpc>
              <a:spcBef>
                <a:spcPts val="180"/>
              </a:spcBef>
            </a:pPr>
            <a:r>
              <a:rPr sz="1200" spc="-5" dirty="0">
                <a:latin typeface="Calibri"/>
                <a:cs typeface="Calibri"/>
              </a:rPr>
              <a:t>Filter </a:t>
            </a:r>
            <a:r>
              <a:rPr sz="1200" dirty="0">
                <a:latin typeface="Calibri"/>
                <a:cs typeface="Calibri"/>
              </a:rPr>
              <a:t>bank</a:t>
            </a:r>
            <a:r>
              <a:rPr sz="1200" spc="-6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  24</a:t>
            </a:r>
            <a:r>
              <a:rPr sz="1200" spc="-7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ﬁlters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69621" y="3236753"/>
            <a:ext cx="0" cy="1803400"/>
          </a:xfrm>
          <a:custGeom>
            <a:avLst/>
            <a:gdLst/>
            <a:ahLst/>
            <a:cxnLst/>
            <a:rect l="l" t="t" r="r" b="b"/>
            <a:pathLst>
              <a:path h="1803400">
                <a:moveTo>
                  <a:pt x="0" y="18033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31521" y="321135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69621" y="3761689"/>
            <a:ext cx="1429385" cy="1278890"/>
          </a:xfrm>
          <a:custGeom>
            <a:avLst/>
            <a:gdLst/>
            <a:ahLst/>
            <a:cxnLst/>
            <a:rect l="l" t="t" r="r" b="b"/>
            <a:pathLst>
              <a:path w="1429385" h="1278889">
                <a:moveTo>
                  <a:pt x="0" y="1278463"/>
                </a:moveTo>
                <a:lnTo>
                  <a:pt x="142887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35229" y="3744753"/>
            <a:ext cx="82550" cy="79375"/>
          </a:xfrm>
          <a:custGeom>
            <a:avLst/>
            <a:gdLst/>
            <a:ahLst/>
            <a:cxnLst/>
            <a:rect l="l" t="t" r="r" b="b"/>
            <a:pathLst>
              <a:path w="82550" h="79375">
                <a:moveTo>
                  <a:pt x="82191" y="0"/>
                </a:moveTo>
                <a:lnTo>
                  <a:pt x="0" y="22415"/>
                </a:lnTo>
                <a:lnTo>
                  <a:pt x="50808" y="79203"/>
                </a:lnTo>
                <a:lnTo>
                  <a:pt x="8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69621" y="5040153"/>
            <a:ext cx="1651635" cy="300355"/>
          </a:xfrm>
          <a:custGeom>
            <a:avLst/>
            <a:gdLst/>
            <a:ahLst/>
            <a:cxnLst/>
            <a:rect l="l" t="t" r="r" b="b"/>
            <a:pathLst>
              <a:path w="1651635" h="300354">
                <a:moveTo>
                  <a:pt x="0" y="0"/>
                </a:moveTo>
                <a:lnTo>
                  <a:pt x="1651409" y="30025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64234" y="5293837"/>
            <a:ext cx="81915" cy="75565"/>
          </a:xfrm>
          <a:custGeom>
            <a:avLst/>
            <a:gdLst/>
            <a:ahLst/>
            <a:cxnLst/>
            <a:rect l="l" t="t" r="r" b="b"/>
            <a:pathLst>
              <a:path w="81914" h="75564">
                <a:moveTo>
                  <a:pt x="13630" y="0"/>
                </a:moveTo>
                <a:lnTo>
                  <a:pt x="0" y="74970"/>
                </a:lnTo>
                <a:lnTo>
                  <a:pt x="81786" y="51116"/>
                </a:lnTo>
                <a:lnTo>
                  <a:pt x="136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943760" y="5049361"/>
            <a:ext cx="3689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baseline="13888" dirty="0">
                <a:latin typeface="Arial"/>
                <a:cs typeface="Arial"/>
              </a:rPr>
              <a:t>F</a:t>
            </a:r>
            <a:r>
              <a:rPr sz="1300" b="1" spc="5" dirty="0">
                <a:latin typeface="Arial"/>
                <a:cs typeface="Arial"/>
              </a:rPr>
              <a:t>24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00747" y="2949098"/>
            <a:ext cx="1699260" cy="974725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sz="2000" b="1" spc="0" dirty="0">
                <a:latin typeface="Arial"/>
                <a:cs typeface="Arial"/>
              </a:rPr>
              <a:t>F</a:t>
            </a:r>
            <a:r>
              <a:rPr sz="1950" b="1" spc="0" baseline="-21367" dirty="0">
                <a:latin typeface="Arial"/>
                <a:cs typeface="Arial"/>
              </a:rPr>
              <a:t>1</a:t>
            </a:r>
            <a:endParaRPr sz="1950" baseline="-21367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335"/>
              </a:spcBef>
            </a:pPr>
            <a:r>
              <a:rPr sz="2000" b="1" dirty="0">
                <a:latin typeface="Arial"/>
                <a:cs typeface="Arial"/>
              </a:rPr>
              <a:t>F</a:t>
            </a:r>
            <a:r>
              <a:rPr sz="1950" b="1" spc="15" baseline="-21367" dirty="0">
                <a:latin typeface="Arial"/>
                <a:cs typeface="Arial"/>
              </a:rPr>
              <a:t>2</a:t>
            </a:r>
            <a:endParaRPr sz="1950" baseline="-21367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20105" y="4479131"/>
            <a:ext cx="422909" cy="381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195"/>
              </a:lnSpc>
            </a:pPr>
            <a:r>
              <a:rPr sz="2800" b="1" dirty="0">
                <a:latin typeface="Arial"/>
                <a:cs typeface="Arial"/>
              </a:rPr>
              <a:t>…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65021" y="412575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65021" y="412575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399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36457" y="427815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36457" y="427815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399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03132" y="418131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03132" y="418131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399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06207" y="464962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06207" y="464962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399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53757" y="421782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53757" y="421782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399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25196" y="437022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25196" y="437022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399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399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91871" y="427339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91871" y="427339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399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71246" y="442579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71246" y="442579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399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399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31546" y="407654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31546" y="407654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399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399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02982" y="422894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02982" y="422894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399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399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69657" y="413210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69657" y="413210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399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49032" y="428450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49032" y="428450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399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01446" y="356060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01446" y="356060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399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399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72882" y="371300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72882" y="371300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399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339557" y="361616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339557" y="361616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399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18932" y="376856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18932" y="376856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399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279232" y="476551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79232" y="476551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399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206207" y="483219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06207" y="483219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399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87132" y="476551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87132" y="476551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399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399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060157" y="502110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060157" y="502110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399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">
            <a:extLst>
              <a:ext uri="{FF2B5EF4-FFF2-40B4-BE49-F238E27FC236}">
                <a16:creationId xmlns:a16="http://schemas.microsoft.com/office/drawing/2014/main" id="{3C00792C-2F58-E632-7D65-1B3CB6F0E4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54470" y="226534"/>
            <a:ext cx="367493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Feature Space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1" y="226535"/>
            <a:ext cx="88392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Smoothing Out Cluster Assignments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9" y="1324292"/>
            <a:ext cx="76085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Calibri"/>
                <a:cs typeface="Calibri"/>
              </a:rPr>
              <a:t>Assigning </a:t>
            </a:r>
            <a:r>
              <a:rPr sz="2700" dirty="0">
                <a:latin typeface="Calibri"/>
                <a:cs typeface="Calibri"/>
              </a:rPr>
              <a:t>a </a:t>
            </a:r>
            <a:r>
              <a:rPr sz="2700" spc="-5" dirty="0">
                <a:latin typeface="Calibri"/>
                <a:cs typeface="Calibri"/>
              </a:rPr>
              <a:t>cluster label </a:t>
            </a:r>
            <a:r>
              <a:rPr sz="2700" dirty="0">
                <a:latin typeface="Calibri"/>
                <a:cs typeface="Calibri"/>
              </a:rPr>
              <a:t>per </a:t>
            </a:r>
            <a:r>
              <a:rPr sz="2700" spc="-5" dirty="0">
                <a:latin typeface="Calibri"/>
                <a:cs typeface="Calibri"/>
              </a:rPr>
              <a:t>pixel may yield</a:t>
            </a:r>
            <a:r>
              <a:rPr sz="2700" spc="6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outliers: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39" y="4721288"/>
            <a:ext cx="3799840" cy="825867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55600" marR="5080" indent="-342900">
              <a:lnSpc>
                <a:spcPts val="2950"/>
              </a:lnSpc>
              <a:spcBef>
                <a:spcPts val="4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Calibri"/>
                <a:cs typeface="Calibri"/>
              </a:rPr>
              <a:t>How can we ensure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they  </a:t>
            </a:r>
            <a:r>
              <a:rPr sz="2700" spc="-5" dirty="0">
                <a:latin typeface="Calibri"/>
                <a:cs typeface="Calibri"/>
              </a:rPr>
              <a:t>are </a:t>
            </a:r>
            <a:r>
              <a:rPr sz="2700" spc="-25" dirty="0">
                <a:latin typeface="Calibri"/>
                <a:cs typeface="Calibri"/>
              </a:rPr>
              <a:t>spa</a:t>
            </a:r>
            <a:r>
              <a:rPr lang="en-US" sz="2700" spc="-25" dirty="0">
                <a:latin typeface="Calibri"/>
                <a:cs typeface="Calibri"/>
              </a:rPr>
              <a:t>ti</a:t>
            </a:r>
            <a:r>
              <a:rPr sz="2700" spc="-25" dirty="0">
                <a:latin typeface="Calibri"/>
                <a:cs typeface="Calibri"/>
              </a:rPr>
              <a:t>ally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smooth?</a:t>
            </a:r>
            <a:endParaRPr sz="27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45025" y="1785938"/>
            <a:ext cx="2859087" cy="17525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40262" y="1781176"/>
            <a:ext cx="2868930" cy="1762125"/>
          </a:xfrm>
          <a:custGeom>
            <a:avLst/>
            <a:gdLst/>
            <a:ahLst/>
            <a:cxnLst/>
            <a:rect l="l" t="t" r="r" b="b"/>
            <a:pathLst>
              <a:path w="2868929" h="1762125">
                <a:moveTo>
                  <a:pt x="0" y="0"/>
                </a:moveTo>
                <a:lnTo>
                  <a:pt x="2868611" y="0"/>
                </a:lnTo>
                <a:lnTo>
                  <a:pt x="2868611" y="1762124"/>
                </a:lnTo>
                <a:lnTo>
                  <a:pt x="0" y="17621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31925" y="1822450"/>
            <a:ext cx="2679698" cy="172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27162" y="1817687"/>
            <a:ext cx="2689225" cy="1736725"/>
          </a:xfrm>
          <a:custGeom>
            <a:avLst/>
            <a:gdLst/>
            <a:ahLst/>
            <a:cxnLst/>
            <a:rect l="l" t="t" r="r" b="b"/>
            <a:pathLst>
              <a:path w="2689225" h="1736725">
                <a:moveTo>
                  <a:pt x="0" y="0"/>
                </a:moveTo>
                <a:lnTo>
                  <a:pt x="2689223" y="0"/>
                </a:lnTo>
                <a:lnTo>
                  <a:pt x="2689223" y="1736723"/>
                </a:lnTo>
                <a:lnTo>
                  <a:pt x="0" y="173672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70362" y="2662238"/>
            <a:ext cx="410209" cy="1905"/>
          </a:xfrm>
          <a:custGeom>
            <a:avLst/>
            <a:gdLst/>
            <a:ahLst/>
            <a:cxnLst/>
            <a:rect l="l" t="t" r="r" b="b"/>
            <a:pathLst>
              <a:path w="410210" h="1905">
                <a:moveTo>
                  <a:pt x="0" y="0"/>
                </a:moveTo>
                <a:lnTo>
                  <a:pt x="409794" y="1484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77933" y="2597090"/>
            <a:ext cx="130810" cy="132715"/>
          </a:xfrm>
          <a:custGeom>
            <a:avLst/>
            <a:gdLst/>
            <a:ahLst/>
            <a:cxnLst/>
            <a:rect l="l" t="t" r="r" b="b"/>
            <a:pathLst>
              <a:path w="130810" h="132714">
                <a:moveTo>
                  <a:pt x="17122" y="0"/>
                </a:moveTo>
                <a:lnTo>
                  <a:pt x="8365" y="2270"/>
                </a:lnTo>
                <a:lnTo>
                  <a:pt x="364" y="15873"/>
                </a:lnTo>
                <a:lnTo>
                  <a:pt x="2635" y="24630"/>
                </a:lnTo>
                <a:lnTo>
                  <a:pt x="73868" y="66530"/>
                </a:lnTo>
                <a:lnTo>
                  <a:pt x="2332" y="107911"/>
                </a:lnTo>
                <a:lnTo>
                  <a:pt x="0" y="116652"/>
                </a:lnTo>
                <a:lnTo>
                  <a:pt x="7901" y="130312"/>
                </a:lnTo>
                <a:lnTo>
                  <a:pt x="16642" y="132646"/>
                </a:lnTo>
                <a:lnTo>
                  <a:pt x="130578" y="66735"/>
                </a:lnTo>
                <a:lnTo>
                  <a:pt x="171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8512" y="4222956"/>
            <a:ext cx="2831496" cy="18257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03750" y="4218193"/>
            <a:ext cx="2840990" cy="1835150"/>
          </a:xfrm>
          <a:custGeom>
            <a:avLst/>
            <a:gdLst/>
            <a:ahLst/>
            <a:cxnLst/>
            <a:rect l="l" t="t" r="r" b="b"/>
            <a:pathLst>
              <a:path w="2840990" h="1835150">
                <a:moveTo>
                  <a:pt x="0" y="0"/>
                </a:moveTo>
                <a:lnTo>
                  <a:pt x="2840829" y="0"/>
                </a:lnTo>
                <a:lnTo>
                  <a:pt x="2840829" y="1835150"/>
                </a:lnTo>
                <a:lnTo>
                  <a:pt x="0" y="183515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36233" y="4817372"/>
            <a:ext cx="2247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71943" y="4779947"/>
            <a:ext cx="2247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Arial"/>
                <a:cs typeface="Arial"/>
              </a:rPr>
              <a:t>2</a:t>
            </a:r>
            <a:endParaRPr sz="3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20510" y="4293402"/>
            <a:ext cx="2247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Arial"/>
                <a:cs typeface="Arial"/>
              </a:rPr>
              <a:t>3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84265" y="3657600"/>
            <a:ext cx="2139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09903" y="3608070"/>
            <a:ext cx="751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Original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10075" y="3505200"/>
            <a:ext cx="3362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Labeled </a:t>
            </a:r>
            <a:r>
              <a:rPr sz="1800" dirty="0">
                <a:latin typeface="Calibri"/>
                <a:cs typeface="Calibri"/>
              </a:rPr>
              <a:t>by </a:t>
            </a:r>
            <a:r>
              <a:rPr sz="1800" spc="-5" dirty="0">
                <a:latin typeface="Calibri"/>
                <a:cs typeface="Calibri"/>
              </a:rPr>
              <a:t>cluster center’s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intensity</a:t>
            </a:r>
            <a:endParaRPr sz="1800" dirty="0">
              <a:latin typeface="Calibri"/>
              <a:cs typeface="Calibri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297D9B-25DA-CD05-8BFD-A32501CC358D}"/>
              </a:ext>
            </a:extLst>
          </p:cNvPr>
          <p:cNvCxnSpPr>
            <a:stCxn id="20" idx="2"/>
          </p:cNvCxnSpPr>
          <p:nvPr/>
        </p:nvCxnSpPr>
        <p:spPr>
          <a:xfrm>
            <a:off x="6091238" y="3804920"/>
            <a:ext cx="0" cy="3657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5656" y="226534"/>
            <a:ext cx="684014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Segmenta</a:t>
            </a:r>
            <a:r>
              <a:rPr lang="en-US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ti</a:t>
            </a: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on as Clustering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9" y="1290002"/>
            <a:ext cx="7633334" cy="171958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355600" marR="5080" indent="-342900">
              <a:lnSpc>
                <a:spcPct val="77200"/>
              </a:lnSpc>
              <a:spcBef>
                <a:spcPts val="83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Calibri"/>
                <a:cs typeface="Calibri"/>
              </a:rPr>
              <a:t>Depending on what we choose as </a:t>
            </a:r>
            <a:r>
              <a:rPr sz="2700" dirty="0">
                <a:latin typeface="Calibri"/>
                <a:cs typeface="Calibri"/>
              </a:rPr>
              <a:t>the </a:t>
            </a:r>
            <a:r>
              <a:rPr sz="2700" i="1" spc="-5" dirty="0">
                <a:latin typeface="Calibri"/>
                <a:cs typeface="Calibri"/>
              </a:rPr>
              <a:t>feature space</a:t>
            </a:r>
            <a:r>
              <a:rPr sz="2700" spc="-5" dirty="0">
                <a:latin typeface="Calibri"/>
                <a:cs typeface="Calibri"/>
              </a:rPr>
              <a:t>,  we can group pixels </a:t>
            </a:r>
            <a:r>
              <a:rPr sz="2700" dirty="0">
                <a:latin typeface="Calibri"/>
                <a:cs typeface="Calibri"/>
              </a:rPr>
              <a:t>in </a:t>
            </a:r>
            <a:r>
              <a:rPr sz="2700" spc="-5" dirty="0">
                <a:latin typeface="Calibri"/>
                <a:cs typeface="Calibri"/>
              </a:rPr>
              <a:t>diﬀerent</a:t>
            </a:r>
            <a:r>
              <a:rPr sz="2700" spc="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ways.</a:t>
            </a:r>
            <a:endParaRPr sz="2700" dirty="0">
              <a:latin typeface="Calibri"/>
              <a:cs typeface="Calibri"/>
            </a:endParaRPr>
          </a:p>
          <a:p>
            <a:pPr marL="355600" indent="-342900">
              <a:lnSpc>
                <a:spcPts val="2945"/>
              </a:lnSpc>
              <a:spcBef>
                <a:spcPts val="17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Calibri"/>
                <a:cs typeface="Calibri"/>
              </a:rPr>
              <a:t>Grouping pixels based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on</a:t>
            </a:r>
            <a:endParaRPr sz="2700" dirty="0">
              <a:latin typeface="Calibri"/>
              <a:cs typeface="Calibri"/>
            </a:endParaRPr>
          </a:p>
          <a:p>
            <a:pPr marL="355600">
              <a:lnSpc>
                <a:spcPts val="2945"/>
              </a:lnSpc>
            </a:pPr>
            <a:r>
              <a:rPr sz="2700" i="1" spc="0" dirty="0" err="1">
                <a:solidFill>
                  <a:srgbClr val="FF0000"/>
                </a:solidFill>
                <a:latin typeface="Calibri"/>
                <a:cs typeface="Calibri"/>
              </a:rPr>
              <a:t>intensity+posi</a:t>
            </a:r>
            <a:r>
              <a:rPr lang="en-US" sz="2700" i="1" spc="0" dirty="0" err="1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2700" i="1" spc="0" dirty="0" err="1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r>
              <a:rPr sz="2700" i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similarity</a:t>
            </a:r>
            <a:endParaRPr sz="27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65737" y="2844800"/>
            <a:ext cx="3322636" cy="2373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4387" y="4560888"/>
            <a:ext cx="365125" cy="292100"/>
          </a:xfrm>
          <a:custGeom>
            <a:avLst/>
            <a:gdLst/>
            <a:ahLst/>
            <a:cxnLst/>
            <a:rect l="l" t="t" r="r" b="b"/>
            <a:pathLst>
              <a:path w="365125" h="292100">
                <a:moveTo>
                  <a:pt x="0" y="146049"/>
                </a:moveTo>
                <a:lnTo>
                  <a:pt x="6521" y="107224"/>
                </a:lnTo>
                <a:lnTo>
                  <a:pt x="24925" y="72335"/>
                </a:lnTo>
                <a:lnTo>
                  <a:pt x="53471" y="42777"/>
                </a:lnTo>
                <a:lnTo>
                  <a:pt x="90419" y="19940"/>
                </a:lnTo>
                <a:lnTo>
                  <a:pt x="134030" y="5217"/>
                </a:lnTo>
                <a:lnTo>
                  <a:pt x="182563" y="0"/>
                </a:lnTo>
                <a:lnTo>
                  <a:pt x="231095" y="5217"/>
                </a:lnTo>
                <a:lnTo>
                  <a:pt x="274705" y="19940"/>
                </a:lnTo>
                <a:lnTo>
                  <a:pt x="311654" y="42777"/>
                </a:lnTo>
                <a:lnTo>
                  <a:pt x="340200" y="72335"/>
                </a:lnTo>
                <a:lnTo>
                  <a:pt x="358604" y="107224"/>
                </a:lnTo>
                <a:lnTo>
                  <a:pt x="365125" y="146049"/>
                </a:lnTo>
                <a:lnTo>
                  <a:pt x="358604" y="184875"/>
                </a:lnTo>
                <a:lnTo>
                  <a:pt x="340200" y="219764"/>
                </a:lnTo>
                <a:lnTo>
                  <a:pt x="311654" y="249322"/>
                </a:lnTo>
                <a:lnTo>
                  <a:pt x="274705" y="272159"/>
                </a:lnTo>
                <a:lnTo>
                  <a:pt x="231095" y="286882"/>
                </a:lnTo>
                <a:lnTo>
                  <a:pt x="182563" y="292100"/>
                </a:lnTo>
                <a:lnTo>
                  <a:pt x="134030" y="286882"/>
                </a:lnTo>
                <a:lnTo>
                  <a:pt x="90419" y="272159"/>
                </a:lnTo>
                <a:lnTo>
                  <a:pt x="53471" y="249322"/>
                </a:lnTo>
                <a:lnTo>
                  <a:pt x="24925" y="219764"/>
                </a:lnTo>
                <a:lnTo>
                  <a:pt x="6521" y="184875"/>
                </a:lnTo>
                <a:lnTo>
                  <a:pt x="0" y="146049"/>
                </a:lnTo>
                <a:close/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70648" y="4159250"/>
            <a:ext cx="365125" cy="292100"/>
          </a:xfrm>
          <a:custGeom>
            <a:avLst/>
            <a:gdLst/>
            <a:ahLst/>
            <a:cxnLst/>
            <a:rect l="l" t="t" r="r" b="b"/>
            <a:pathLst>
              <a:path w="365125" h="292100">
                <a:moveTo>
                  <a:pt x="0" y="146049"/>
                </a:moveTo>
                <a:lnTo>
                  <a:pt x="6521" y="107224"/>
                </a:lnTo>
                <a:lnTo>
                  <a:pt x="24925" y="72335"/>
                </a:lnTo>
                <a:lnTo>
                  <a:pt x="53471" y="42777"/>
                </a:lnTo>
                <a:lnTo>
                  <a:pt x="90419" y="19940"/>
                </a:lnTo>
                <a:lnTo>
                  <a:pt x="134030" y="5217"/>
                </a:lnTo>
                <a:lnTo>
                  <a:pt x="182563" y="0"/>
                </a:lnTo>
                <a:lnTo>
                  <a:pt x="231095" y="5217"/>
                </a:lnTo>
                <a:lnTo>
                  <a:pt x="274705" y="19940"/>
                </a:lnTo>
                <a:lnTo>
                  <a:pt x="311654" y="42777"/>
                </a:lnTo>
                <a:lnTo>
                  <a:pt x="340200" y="72335"/>
                </a:lnTo>
                <a:lnTo>
                  <a:pt x="358604" y="107224"/>
                </a:lnTo>
                <a:lnTo>
                  <a:pt x="365125" y="146049"/>
                </a:lnTo>
                <a:lnTo>
                  <a:pt x="358604" y="184875"/>
                </a:lnTo>
                <a:lnTo>
                  <a:pt x="340200" y="219764"/>
                </a:lnTo>
                <a:lnTo>
                  <a:pt x="311654" y="249322"/>
                </a:lnTo>
                <a:lnTo>
                  <a:pt x="274705" y="272159"/>
                </a:lnTo>
                <a:lnTo>
                  <a:pt x="231095" y="286882"/>
                </a:lnTo>
                <a:lnTo>
                  <a:pt x="182563" y="292099"/>
                </a:lnTo>
                <a:lnTo>
                  <a:pt x="134030" y="286882"/>
                </a:lnTo>
                <a:lnTo>
                  <a:pt x="90419" y="272159"/>
                </a:lnTo>
                <a:lnTo>
                  <a:pt x="53471" y="249322"/>
                </a:lnTo>
                <a:lnTo>
                  <a:pt x="24925" y="219764"/>
                </a:lnTo>
                <a:lnTo>
                  <a:pt x="6521" y="184875"/>
                </a:lnTo>
                <a:lnTo>
                  <a:pt x="0" y="146049"/>
                </a:lnTo>
                <a:close/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62187" y="45847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62187" y="45847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399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00300" y="464026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00300" y="464026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399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399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39975" y="444341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39975" y="444341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399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11412" y="459581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11412" y="459581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399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399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78087" y="44989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78087" y="44989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399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399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57462" y="46513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57462" y="46513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399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60687" y="47402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60687" y="47402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399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400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32125" y="48926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32124" y="48926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399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98800" y="479583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98799" y="479583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399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78175" y="494823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39" y="5988"/>
                </a:lnTo>
                <a:lnTo>
                  <a:pt x="22318" y="22318"/>
                </a:lnTo>
                <a:lnTo>
                  <a:pt x="5988" y="46539"/>
                </a:lnTo>
                <a:lnTo>
                  <a:pt x="0" y="76200"/>
                </a:lnTo>
                <a:lnTo>
                  <a:pt x="5988" y="105860"/>
                </a:lnTo>
                <a:lnTo>
                  <a:pt x="22318" y="130081"/>
                </a:lnTo>
                <a:lnTo>
                  <a:pt x="46539" y="146411"/>
                </a:lnTo>
                <a:lnTo>
                  <a:pt x="76200" y="152400"/>
                </a:lnTo>
                <a:lnTo>
                  <a:pt x="105860" y="146411"/>
                </a:lnTo>
                <a:lnTo>
                  <a:pt x="130081" y="130081"/>
                </a:lnTo>
                <a:lnTo>
                  <a:pt x="146411" y="105860"/>
                </a:lnTo>
                <a:lnTo>
                  <a:pt x="152400" y="76200"/>
                </a:lnTo>
                <a:lnTo>
                  <a:pt x="146411" y="46539"/>
                </a:lnTo>
                <a:lnTo>
                  <a:pt x="130081" y="22318"/>
                </a:lnTo>
                <a:lnTo>
                  <a:pt x="105860" y="5988"/>
                </a:lnTo>
                <a:lnTo>
                  <a:pt x="76200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78174" y="494823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199"/>
                </a:moveTo>
                <a:lnTo>
                  <a:pt x="5988" y="46539"/>
                </a:lnTo>
                <a:lnTo>
                  <a:pt x="22318" y="22318"/>
                </a:lnTo>
                <a:lnTo>
                  <a:pt x="46539" y="5988"/>
                </a:lnTo>
                <a:lnTo>
                  <a:pt x="76199" y="0"/>
                </a:lnTo>
                <a:lnTo>
                  <a:pt x="105860" y="5988"/>
                </a:lnTo>
                <a:lnTo>
                  <a:pt x="130081" y="22318"/>
                </a:lnTo>
                <a:lnTo>
                  <a:pt x="146411" y="46539"/>
                </a:lnTo>
                <a:lnTo>
                  <a:pt x="152400" y="76199"/>
                </a:lnTo>
                <a:lnTo>
                  <a:pt x="146411" y="105860"/>
                </a:lnTo>
                <a:lnTo>
                  <a:pt x="130081" y="130081"/>
                </a:lnTo>
                <a:lnTo>
                  <a:pt x="105860" y="146411"/>
                </a:lnTo>
                <a:lnTo>
                  <a:pt x="76199" y="152399"/>
                </a:lnTo>
                <a:lnTo>
                  <a:pt x="46539" y="146411"/>
                </a:lnTo>
                <a:lnTo>
                  <a:pt x="22318" y="130081"/>
                </a:lnTo>
                <a:lnTo>
                  <a:pt x="5988" y="105860"/>
                </a:lnTo>
                <a:lnTo>
                  <a:pt x="0" y="76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68437" y="3198462"/>
            <a:ext cx="0" cy="1804670"/>
          </a:xfrm>
          <a:custGeom>
            <a:avLst/>
            <a:gdLst/>
            <a:ahLst/>
            <a:cxnLst/>
            <a:rect l="l" t="t" r="r" b="b"/>
            <a:pathLst>
              <a:path h="1804670">
                <a:moveTo>
                  <a:pt x="0" y="180419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30337" y="317306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68437" y="3724192"/>
            <a:ext cx="1429385" cy="1278890"/>
          </a:xfrm>
          <a:custGeom>
            <a:avLst/>
            <a:gdLst/>
            <a:ahLst/>
            <a:cxnLst/>
            <a:rect l="l" t="t" r="r" b="b"/>
            <a:pathLst>
              <a:path w="1429385" h="1278889">
                <a:moveTo>
                  <a:pt x="0" y="1278463"/>
                </a:moveTo>
                <a:lnTo>
                  <a:pt x="142887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34045" y="3707255"/>
            <a:ext cx="82550" cy="79375"/>
          </a:xfrm>
          <a:custGeom>
            <a:avLst/>
            <a:gdLst/>
            <a:ahLst/>
            <a:cxnLst/>
            <a:rect l="l" t="t" r="r" b="b"/>
            <a:pathLst>
              <a:path w="82550" h="79375">
                <a:moveTo>
                  <a:pt x="82191" y="0"/>
                </a:moveTo>
                <a:lnTo>
                  <a:pt x="0" y="22415"/>
                </a:lnTo>
                <a:lnTo>
                  <a:pt x="50810" y="79202"/>
                </a:lnTo>
                <a:lnTo>
                  <a:pt x="8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84312" y="5002655"/>
            <a:ext cx="1651635" cy="300355"/>
          </a:xfrm>
          <a:custGeom>
            <a:avLst/>
            <a:gdLst/>
            <a:ahLst/>
            <a:cxnLst/>
            <a:rect l="l" t="t" r="r" b="b"/>
            <a:pathLst>
              <a:path w="1651635" h="300354">
                <a:moveTo>
                  <a:pt x="0" y="0"/>
                </a:moveTo>
                <a:lnTo>
                  <a:pt x="1651409" y="30025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078926" y="5256338"/>
            <a:ext cx="81915" cy="75565"/>
          </a:xfrm>
          <a:custGeom>
            <a:avLst/>
            <a:gdLst/>
            <a:ahLst/>
            <a:cxnLst/>
            <a:rect l="l" t="t" r="r" b="b"/>
            <a:pathLst>
              <a:path w="81914" h="75564">
                <a:moveTo>
                  <a:pt x="13630" y="0"/>
                </a:moveTo>
                <a:lnTo>
                  <a:pt x="0" y="74970"/>
                </a:lnTo>
                <a:lnTo>
                  <a:pt x="81785" y="51117"/>
                </a:lnTo>
                <a:lnTo>
                  <a:pt x="136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35939" y="5165408"/>
            <a:ext cx="6718300" cy="708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946785" algn="ctr">
              <a:lnSpc>
                <a:spcPts val="2145"/>
              </a:lnSpc>
              <a:spcBef>
                <a:spcPts val="100"/>
              </a:spcBef>
            </a:pPr>
            <a:r>
              <a:rPr sz="1800" b="1" dirty="0">
                <a:latin typeface="Trebuchet MS"/>
                <a:cs typeface="Trebuchet MS"/>
              </a:rPr>
              <a:t>X</a:t>
            </a:r>
            <a:endParaRPr sz="1800">
              <a:latin typeface="Trebuchet MS"/>
              <a:cs typeface="Trebuchet MS"/>
            </a:endParaRPr>
          </a:p>
          <a:p>
            <a:pPr marL="427990" indent="-415290">
              <a:lnSpc>
                <a:spcPts val="3225"/>
              </a:lnSpc>
              <a:buFont typeface="Symbol"/>
              <a:buChar char=""/>
              <a:tabLst>
                <a:tab pos="428625" algn="l"/>
              </a:tabLst>
            </a:pPr>
            <a:r>
              <a:rPr sz="2700" spc="-5" dirty="0">
                <a:latin typeface="Calibri"/>
                <a:cs typeface="Calibri"/>
              </a:rPr>
              <a:t>Way </a:t>
            </a:r>
            <a:r>
              <a:rPr sz="2700" dirty="0">
                <a:latin typeface="Calibri"/>
                <a:cs typeface="Calibri"/>
              </a:rPr>
              <a:t>to </a:t>
            </a:r>
            <a:r>
              <a:rPr sz="2700" spc="-5" dirty="0">
                <a:latin typeface="Calibri"/>
                <a:cs typeface="Calibri"/>
              </a:rPr>
              <a:t>encode both </a:t>
            </a:r>
            <a:r>
              <a:rPr sz="2700" i="1" spc="-5" dirty="0">
                <a:latin typeface="Calibri"/>
                <a:cs typeface="Calibri"/>
              </a:rPr>
              <a:t>similarity </a:t>
            </a:r>
            <a:r>
              <a:rPr sz="2700" spc="-5" dirty="0">
                <a:latin typeface="Calibri"/>
                <a:cs typeface="Calibri"/>
              </a:rPr>
              <a:t>and</a:t>
            </a:r>
            <a:r>
              <a:rPr sz="2700" spc="35" dirty="0">
                <a:latin typeface="Calibri"/>
                <a:cs typeface="Calibri"/>
              </a:rPr>
              <a:t> </a:t>
            </a:r>
            <a:r>
              <a:rPr sz="2700" i="1" spc="-5" dirty="0">
                <a:latin typeface="Calibri"/>
                <a:cs typeface="Calibri"/>
              </a:rPr>
              <a:t>proximity.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99564" y="3081020"/>
            <a:ext cx="1574165" cy="819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rebuchet MS"/>
                <a:cs typeface="Trebuchet MS"/>
              </a:rPr>
              <a:t>Intensity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800" b="1" dirty="0">
                <a:latin typeface="Trebuchet MS"/>
                <a:cs typeface="Trebuchet MS"/>
              </a:rPr>
              <a:t>Y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1617" y="226534"/>
            <a:ext cx="674925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K-Means  Clustering Results</a:t>
            </a:r>
          </a:p>
        </p:txBody>
      </p:sp>
      <p:sp>
        <p:nvSpPr>
          <p:cNvPr id="3" name="object 3"/>
          <p:cNvSpPr/>
          <p:nvPr/>
        </p:nvSpPr>
        <p:spPr>
          <a:xfrm>
            <a:off x="909818" y="3275013"/>
            <a:ext cx="2099946" cy="2559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87725" y="3275013"/>
            <a:ext cx="2099944" cy="2559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30925" y="3275013"/>
            <a:ext cx="2099944" cy="25593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5939" y="1023619"/>
            <a:ext cx="7694930" cy="2188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marR="354330" indent="-342900">
              <a:lnSpc>
                <a:spcPct val="99700"/>
              </a:lnSpc>
              <a:spcBef>
                <a:spcPts val="1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95" dirty="0">
                <a:latin typeface="Calibri"/>
                <a:cs typeface="Calibri"/>
              </a:rPr>
              <a:t>K</a:t>
            </a:r>
            <a:r>
              <a:rPr lang="en-US" sz="2800" spc="-195" dirty="0">
                <a:latin typeface="Calibri"/>
                <a:cs typeface="Calibri"/>
              </a:rPr>
              <a:t>-</a:t>
            </a:r>
            <a:r>
              <a:rPr sz="2800" spc="-195" dirty="0">
                <a:latin typeface="Calibri"/>
                <a:cs typeface="Calibri"/>
              </a:rPr>
              <a:t>means </a:t>
            </a:r>
            <a:r>
              <a:rPr sz="2800" spc="-5" dirty="0">
                <a:latin typeface="Calibri"/>
                <a:cs typeface="Calibri"/>
              </a:rPr>
              <a:t>clustering based on intensity or color </a:t>
            </a:r>
            <a:r>
              <a:rPr sz="2800" dirty="0">
                <a:latin typeface="Calibri"/>
                <a:cs typeface="Calibri"/>
              </a:rPr>
              <a:t>is  </a:t>
            </a:r>
            <a:r>
              <a:rPr sz="2800" spc="-25" dirty="0">
                <a:latin typeface="Calibri"/>
                <a:cs typeface="Calibri"/>
              </a:rPr>
              <a:t>essen</a:t>
            </a:r>
            <a:r>
              <a:rPr lang="en-US" sz="2800" spc="-25" dirty="0">
                <a:latin typeface="Calibri"/>
                <a:cs typeface="Calibri"/>
              </a:rPr>
              <a:t>ti</a:t>
            </a:r>
            <a:r>
              <a:rPr sz="2800" spc="-25" dirty="0">
                <a:latin typeface="Calibri"/>
                <a:cs typeface="Calibri"/>
              </a:rPr>
              <a:t>ally </a:t>
            </a:r>
            <a:r>
              <a:rPr sz="2800" dirty="0">
                <a:latin typeface="Calibri"/>
                <a:cs typeface="Calibri"/>
              </a:rPr>
              <a:t>vector </a:t>
            </a:r>
            <a:r>
              <a:rPr sz="2800" spc="-40" dirty="0">
                <a:latin typeface="Calibri"/>
                <a:cs typeface="Calibri"/>
              </a:rPr>
              <a:t>quan</a:t>
            </a:r>
            <a:r>
              <a:rPr lang="en-US" sz="2800" spc="-40" dirty="0">
                <a:latin typeface="Calibri"/>
                <a:cs typeface="Calibri"/>
              </a:rPr>
              <a:t>ti</a:t>
            </a:r>
            <a:r>
              <a:rPr sz="2800" spc="-40" dirty="0">
                <a:latin typeface="Calibri"/>
                <a:cs typeface="Calibri"/>
              </a:rPr>
              <a:t>za</a:t>
            </a:r>
            <a:r>
              <a:rPr lang="en-US" sz="2800" spc="-40" dirty="0">
                <a:latin typeface="Calibri"/>
                <a:cs typeface="Calibri"/>
              </a:rPr>
              <a:t>ti</a:t>
            </a:r>
            <a:r>
              <a:rPr sz="2800" spc="-40" dirty="0">
                <a:latin typeface="Calibri"/>
                <a:cs typeface="Calibri"/>
              </a:rPr>
              <a:t>on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dirty="0">
                <a:latin typeface="Calibri"/>
                <a:cs typeface="Calibri"/>
              </a:rPr>
              <a:t>the </a:t>
            </a:r>
            <a:r>
              <a:rPr sz="2800" spc="-5" dirty="0">
                <a:latin typeface="Calibri"/>
                <a:cs typeface="Calibri"/>
              </a:rPr>
              <a:t>image  </a:t>
            </a:r>
            <a:r>
              <a:rPr sz="2800" spc="-55" dirty="0">
                <a:latin typeface="Calibri"/>
                <a:cs typeface="Calibri"/>
              </a:rPr>
              <a:t>amributes</a:t>
            </a:r>
            <a:endParaRPr sz="28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15"/>
              </a:spcBef>
            </a:pPr>
            <a:r>
              <a:rPr sz="2400" dirty="0">
                <a:latin typeface="Arial"/>
                <a:cs typeface="Arial"/>
              </a:rPr>
              <a:t>– </a:t>
            </a:r>
            <a:r>
              <a:rPr sz="2400" spc="-5" dirty="0">
                <a:latin typeface="Calibri"/>
                <a:cs typeface="Calibri"/>
              </a:rPr>
              <a:t>Clusters don’t have </a:t>
            </a:r>
            <a:r>
              <a:rPr sz="2400" dirty="0">
                <a:latin typeface="Calibri"/>
                <a:cs typeface="Calibri"/>
              </a:rPr>
              <a:t>to be </a:t>
            </a:r>
            <a:r>
              <a:rPr sz="2400" spc="-25" dirty="0">
                <a:latin typeface="Calibri"/>
                <a:cs typeface="Calibri"/>
              </a:rPr>
              <a:t>spa</a:t>
            </a:r>
            <a:r>
              <a:rPr lang="en-US" sz="2400" spc="-25" dirty="0">
                <a:latin typeface="Calibri"/>
                <a:cs typeface="Calibri"/>
              </a:rPr>
              <a:t>ti</a:t>
            </a:r>
            <a:r>
              <a:rPr sz="2400" spc="-25" dirty="0">
                <a:latin typeface="Calibri"/>
                <a:cs typeface="Calibri"/>
              </a:rPr>
              <a:t>ally</a:t>
            </a:r>
            <a:r>
              <a:rPr sz="2400" spc="2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coherent</a:t>
            </a:r>
            <a:endParaRPr sz="2400" dirty="0">
              <a:latin typeface="Calibri"/>
              <a:cs typeface="Calibri"/>
            </a:endParaRPr>
          </a:p>
          <a:p>
            <a:pPr marL="1092200">
              <a:lnSpc>
                <a:spcPct val="100000"/>
              </a:lnSpc>
              <a:spcBef>
                <a:spcPts val="1415"/>
              </a:spcBef>
              <a:tabLst>
                <a:tab pos="2861945" algn="l"/>
                <a:tab pos="5793740" algn="l"/>
              </a:tabLst>
            </a:pPr>
            <a:r>
              <a:rPr sz="1800" spc="-5" dirty="0">
                <a:latin typeface="Calibri"/>
                <a:cs typeface="Calibri"/>
              </a:rPr>
              <a:t>Image	</a:t>
            </a:r>
            <a:r>
              <a:rPr sz="1800" spc="-70" dirty="0">
                <a:latin typeface="Calibri"/>
                <a:cs typeface="Calibri"/>
              </a:rPr>
              <a:t>Intensity-­‐based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clusters	</a:t>
            </a:r>
            <a:r>
              <a:rPr sz="1800" spc="-90" dirty="0">
                <a:latin typeface="Calibri"/>
                <a:cs typeface="Calibri"/>
              </a:rPr>
              <a:t>Color-­‐based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clusters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1618" y="226534"/>
            <a:ext cx="689466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K</a:t>
            </a:r>
            <a:r>
              <a:rPr lang="en-US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-</a:t>
            </a: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Means  Clustering Results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9" y="955578"/>
            <a:ext cx="7840345" cy="270202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marR="499745" indent="-342900">
              <a:lnSpc>
                <a:spcPct val="99700"/>
              </a:lnSpc>
              <a:spcBef>
                <a:spcPts val="1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95" dirty="0">
                <a:latin typeface="Calibri"/>
                <a:cs typeface="Calibri"/>
              </a:rPr>
              <a:t>K-</a:t>
            </a:r>
            <a:r>
              <a:rPr lang="en-US" sz="2800" spc="-195" dirty="0">
                <a:latin typeface="Calibri"/>
                <a:cs typeface="Calibri"/>
              </a:rPr>
              <a:t>-</a:t>
            </a:r>
            <a:r>
              <a:rPr sz="2800" spc="-195" dirty="0">
                <a:latin typeface="Calibri"/>
                <a:cs typeface="Calibri"/>
              </a:rPr>
              <a:t>means </a:t>
            </a:r>
            <a:r>
              <a:rPr sz="2800" spc="-5" dirty="0">
                <a:latin typeface="Calibri"/>
                <a:cs typeface="Calibri"/>
              </a:rPr>
              <a:t>clustering based on intensity or color </a:t>
            </a:r>
            <a:r>
              <a:rPr sz="2800" dirty="0">
                <a:latin typeface="Calibri"/>
                <a:cs typeface="Calibri"/>
              </a:rPr>
              <a:t>is  </a:t>
            </a:r>
            <a:r>
              <a:rPr sz="2800" spc="-25" dirty="0">
                <a:latin typeface="Calibri"/>
                <a:cs typeface="Calibri"/>
              </a:rPr>
              <a:t>essen</a:t>
            </a:r>
            <a:r>
              <a:rPr lang="en-US" sz="2800" spc="-25" dirty="0">
                <a:latin typeface="Calibri"/>
                <a:cs typeface="Calibri"/>
              </a:rPr>
              <a:t>ti</a:t>
            </a:r>
            <a:r>
              <a:rPr sz="2800" spc="-25" dirty="0">
                <a:latin typeface="Calibri"/>
                <a:cs typeface="Calibri"/>
              </a:rPr>
              <a:t>ally </a:t>
            </a:r>
            <a:r>
              <a:rPr sz="2800" dirty="0">
                <a:latin typeface="Calibri"/>
                <a:cs typeface="Calibri"/>
              </a:rPr>
              <a:t>vector </a:t>
            </a:r>
            <a:r>
              <a:rPr sz="2800" spc="-40" dirty="0">
                <a:latin typeface="Calibri"/>
                <a:cs typeface="Calibri"/>
              </a:rPr>
              <a:t>quan</a:t>
            </a:r>
            <a:r>
              <a:rPr lang="en-US" sz="2800" spc="-40" dirty="0">
                <a:latin typeface="Calibri"/>
                <a:cs typeface="Calibri"/>
              </a:rPr>
              <a:t>ti</a:t>
            </a:r>
            <a:r>
              <a:rPr sz="2800" spc="-40" dirty="0">
                <a:latin typeface="Calibri"/>
                <a:cs typeface="Calibri"/>
              </a:rPr>
              <a:t>za</a:t>
            </a:r>
            <a:r>
              <a:rPr lang="en-US" sz="2800" spc="-40" dirty="0">
                <a:latin typeface="Calibri"/>
                <a:cs typeface="Calibri"/>
              </a:rPr>
              <a:t>ti</a:t>
            </a:r>
            <a:r>
              <a:rPr sz="2800" spc="-40" dirty="0">
                <a:latin typeface="Calibri"/>
                <a:cs typeface="Calibri"/>
              </a:rPr>
              <a:t>on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dirty="0">
                <a:latin typeface="Calibri"/>
                <a:cs typeface="Calibri"/>
              </a:rPr>
              <a:t>the </a:t>
            </a:r>
            <a:r>
              <a:rPr sz="2800" spc="-5" dirty="0">
                <a:latin typeface="Calibri"/>
                <a:cs typeface="Calibri"/>
              </a:rPr>
              <a:t>image  </a:t>
            </a:r>
            <a:r>
              <a:rPr sz="2800" spc="-55" dirty="0">
                <a:latin typeface="Calibri"/>
                <a:cs typeface="Calibri"/>
              </a:rPr>
              <a:t>amributes</a:t>
            </a:r>
            <a:endParaRPr sz="28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15"/>
              </a:spcBef>
            </a:pPr>
            <a:r>
              <a:rPr sz="2400" dirty="0">
                <a:latin typeface="Arial"/>
                <a:cs typeface="Arial"/>
              </a:rPr>
              <a:t>– </a:t>
            </a:r>
            <a:r>
              <a:rPr sz="2400" spc="-5" dirty="0">
                <a:latin typeface="Calibri"/>
                <a:cs typeface="Calibri"/>
              </a:rPr>
              <a:t>Clusters don’t have </a:t>
            </a:r>
            <a:r>
              <a:rPr sz="2400" dirty="0">
                <a:latin typeface="Calibri"/>
                <a:cs typeface="Calibri"/>
              </a:rPr>
              <a:t>to be </a:t>
            </a:r>
            <a:r>
              <a:rPr sz="2400" spc="-25" dirty="0">
                <a:latin typeface="Calibri"/>
                <a:cs typeface="Calibri"/>
              </a:rPr>
              <a:t>spa</a:t>
            </a:r>
            <a:r>
              <a:rPr lang="en-US" sz="2400" spc="-25" dirty="0">
                <a:latin typeface="Calibri"/>
                <a:cs typeface="Calibri"/>
              </a:rPr>
              <a:t>ti</a:t>
            </a:r>
            <a:r>
              <a:rPr sz="2400" spc="-25" dirty="0">
                <a:latin typeface="Calibri"/>
                <a:cs typeface="Calibri"/>
              </a:rPr>
              <a:t>ally</a:t>
            </a:r>
            <a:r>
              <a:rPr sz="2400" spc="2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coherent</a:t>
            </a:r>
            <a:endParaRPr sz="2400" dirty="0">
              <a:latin typeface="Calibri"/>
              <a:cs typeface="Calibri"/>
            </a:endParaRPr>
          </a:p>
          <a:p>
            <a:pPr marL="355600" marR="5080" indent="-342900">
              <a:lnSpc>
                <a:spcPts val="3329"/>
              </a:lnSpc>
              <a:spcBef>
                <a:spcPts val="8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Clustering based on (r,g,b,x,y) values enforces more  </a:t>
            </a:r>
            <a:r>
              <a:rPr sz="2800" spc="-35" dirty="0">
                <a:latin typeface="Calibri"/>
                <a:cs typeface="Calibri"/>
              </a:rPr>
              <a:t>spa</a:t>
            </a:r>
            <a:r>
              <a:rPr lang="en-US" sz="2800" spc="-35" dirty="0">
                <a:latin typeface="Calibri"/>
                <a:cs typeface="Calibri"/>
              </a:rPr>
              <a:t>ti</a:t>
            </a:r>
            <a:r>
              <a:rPr sz="2800" spc="-35" dirty="0">
                <a:latin typeface="Calibri"/>
                <a:cs typeface="Calibri"/>
              </a:rPr>
              <a:t>al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coherence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06837" y="3810000"/>
            <a:ext cx="1465261" cy="1828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69137" y="3810000"/>
            <a:ext cx="1465261" cy="1828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87987" y="3810000"/>
            <a:ext cx="1465261" cy="1828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25687" y="3810000"/>
            <a:ext cx="1465261" cy="1828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4537" y="3810000"/>
            <a:ext cx="1465261" cy="1828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6775" y="501172"/>
            <a:ext cx="673871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How to evaluate clusters?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1447800"/>
            <a:ext cx="7908290" cy="3899786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25" dirty="0">
                <a:latin typeface="Calibri"/>
                <a:cs typeface="Calibri"/>
              </a:rPr>
              <a:t>Genera</a:t>
            </a:r>
            <a:r>
              <a:rPr lang="en-US" sz="3000" spc="-25" dirty="0">
                <a:latin typeface="Calibri"/>
                <a:cs typeface="Calibri"/>
              </a:rPr>
              <a:t>ti</a:t>
            </a:r>
            <a:r>
              <a:rPr sz="3000" spc="-25" dirty="0">
                <a:latin typeface="Calibri"/>
                <a:cs typeface="Calibri"/>
              </a:rPr>
              <a:t>ve</a:t>
            </a:r>
            <a:endParaRPr sz="30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700"/>
              </a:spcBef>
              <a:buFont typeface="Arial"/>
              <a:buChar char="–"/>
              <a:tabLst>
                <a:tab pos="755650" algn="l"/>
              </a:tabLst>
            </a:pPr>
            <a:r>
              <a:rPr sz="2600" spc="-5" dirty="0">
                <a:latin typeface="Calibri"/>
                <a:cs typeface="Calibri"/>
              </a:rPr>
              <a:t>How well are points reconstructed from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5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clusters?</a:t>
            </a:r>
            <a:endParaRPr sz="26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"/>
              <a:buChar char="–"/>
            </a:pPr>
            <a:endParaRPr sz="38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20" dirty="0">
                <a:latin typeface="Calibri"/>
                <a:cs typeface="Calibri"/>
              </a:rPr>
              <a:t>Discrimina</a:t>
            </a:r>
            <a:r>
              <a:rPr lang="en-US" sz="3000" spc="-20" dirty="0">
                <a:latin typeface="Calibri"/>
                <a:cs typeface="Calibri"/>
              </a:rPr>
              <a:t>ti</a:t>
            </a:r>
            <a:r>
              <a:rPr sz="3000" spc="-20" dirty="0">
                <a:latin typeface="Calibri"/>
                <a:cs typeface="Calibri"/>
              </a:rPr>
              <a:t>ve</a:t>
            </a:r>
            <a:endParaRPr sz="3000" dirty="0">
              <a:latin typeface="Calibri"/>
              <a:cs typeface="Calibri"/>
            </a:endParaRPr>
          </a:p>
          <a:p>
            <a:pPr marL="749300" lvl="1" indent="-27940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55650" algn="l"/>
              </a:tabLst>
            </a:pPr>
            <a:r>
              <a:rPr sz="2600" spc="-5" dirty="0">
                <a:latin typeface="Calibri"/>
                <a:cs typeface="Calibri"/>
              </a:rPr>
              <a:t>How well </a:t>
            </a:r>
            <a:r>
              <a:rPr sz="2600" dirty="0">
                <a:latin typeface="Calibri"/>
                <a:cs typeface="Calibri"/>
              </a:rPr>
              <a:t>do the </a:t>
            </a:r>
            <a:r>
              <a:rPr sz="2600" spc="-5" dirty="0">
                <a:latin typeface="Calibri"/>
                <a:cs typeface="Calibri"/>
              </a:rPr>
              <a:t>clusters correspond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labels?</a:t>
            </a:r>
            <a:endParaRPr sz="26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400" spc="-5" dirty="0">
                <a:latin typeface="Calibri"/>
                <a:cs typeface="Calibri"/>
              </a:rPr>
              <a:t>Purity</a:t>
            </a:r>
            <a:endParaRPr sz="2400" dirty="0">
              <a:latin typeface="Calibri"/>
              <a:cs typeface="Calibri"/>
            </a:endParaRPr>
          </a:p>
          <a:p>
            <a:pPr marL="749300" marR="544830" lvl="1" indent="-279400">
              <a:lnSpc>
                <a:spcPts val="3080"/>
              </a:lnSpc>
              <a:spcBef>
                <a:spcPts val="790"/>
              </a:spcBef>
              <a:buFont typeface="Arial"/>
              <a:buChar char="–"/>
              <a:tabLst>
                <a:tab pos="755650" algn="l"/>
              </a:tabLst>
            </a:pPr>
            <a:r>
              <a:rPr sz="2600" spc="-5" dirty="0">
                <a:latin typeface="Calibri"/>
                <a:cs typeface="Calibri"/>
              </a:rPr>
              <a:t>Note: unsupervised clustering does not aim </a:t>
            </a:r>
            <a:r>
              <a:rPr sz="2600" dirty="0">
                <a:latin typeface="Calibri"/>
                <a:cs typeface="Calibri"/>
              </a:rPr>
              <a:t>to be  </a:t>
            </a:r>
            <a:r>
              <a:rPr sz="2600" spc="-15" dirty="0">
                <a:latin typeface="Calibri"/>
                <a:cs typeface="Calibri"/>
              </a:rPr>
              <a:t>discrimina</a:t>
            </a:r>
            <a:r>
              <a:rPr lang="en-US" sz="2600" spc="-15" dirty="0">
                <a:latin typeface="Calibri"/>
                <a:cs typeface="Calibri"/>
              </a:rPr>
              <a:t>ti</a:t>
            </a:r>
            <a:r>
              <a:rPr sz="2600" spc="-15" dirty="0">
                <a:latin typeface="Calibri"/>
                <a:cs typeface="Calibri"/>
              </a:rPr>
              <a:t>ve</a:t>
            </a:r>
            <a:endParaRPr sz="2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Image Segmentation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70A077-7810-A84B-BBC7-0A663A82470A}"/>
              </a:ext>
            </a:extLst>
          </p:cNvPr>
          <p:cNvSpPr/>
          <p:nvPr/>
        </p:nvSpPr>
        <p:spPr>
          <a:xfrm>
            <a:off x="464462" y="1447800"/>
            <a:ext cx="7965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• Separate image into coherent “objects”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9AC0FB-F3F8-F246-9119-DC26C4456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316" y="1999356"/>
            <a:ext cx="5537200" cy="406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5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3900" y="201167"/>
            <a:ext cx="769620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85670" marR="5080" indent="-2173605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How to choose the number of  clusters?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9" y="1541489"/>
            <a:ext cx="7380605" cy="233743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30" dirty="0">
                <a:latin typeface="Calibri"/>
                <a:cs typeface="Calibri"/>
              </a:rPr>
              <a:t>Valida</a:t>
            </a:r>
            <a:r>
              <a:rPr lang="en-US" sz="3200" spc="-30" dirty="0">
                <a:latin typeface="Calibri"/>
                <a:cs typeface="Calibri"/>
              </a:rPr>
              <a:t>ti</a:t>
            </a:r>
            <a:r>
              <a:rPr sz="3200" spc="-30" dirty="0">
                <a:latin typeface="Calibri"/>
                <a:cs typeface="Calibri"/>
              </a:rPr>
              <a:t>on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set</a:t>
            </a:r>
            <a:endParaRPr sz="3200" dirty="0">
              <a:latin typeface="Calibri"/>
              <a:cs typeface="Calibri"/>
            </a:endParaRPr>
          </a:p>
          <a:p>
            <a:pPr marL="749300" marR="186055" lvl="1" indent="-279400">
              <a:lnSpc>
                <a:spcPts val="3329"/>
              </a:lnSpc>
              <a:spcBef>
                <a:spcPts val="765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5" dirty="0">
                <a:latin typeface="Calibri"/>
                <a:cs typeface="Calibri"/>
              </a:rPr>
              <a:t>Try diﬀerent numbers of clusters and look at  performance</a:t>
            </a:r>
            <a:endParaRPr sz="2800" dirty="0">
              <a:latin typeface="Calibri"/>
              <a:cs typeface="Calibri"/>
            </a:endParaRPr>
          </a:p>
          <a:p>
            <a:pPr marL="1155700" marR="5080" lvl="2" indent="-228600">
              <a:lnSpc>
                <a:spcPts val="2820"/>
              </a:lnSpc>
              <a:spcBef>
                <a:spcPts val="650"/>
              </a:spcBef>
              <a:buFont typeface="Arial"/>
              <a:buChar char="•"/>
              <a:tabLst>
                <a:tab pos="1155700" algn="l"/>
              </a:tabLst>
            </a:pPr>
            <a:r>
              <a:rPr sz="2400" spc="-5" dirty="0">
                <a:latin typeface="Calibri"/>
                <a:cs typeface="Calibri"/>
              </a:rPr>
              <a:t>When </a:t>
            </a:r>
            <a:r>
              <a:rPr sz="2400" dirty="0">
                <a:latin typeface="Calibri"/>
                <a:cs typeface="Calibri"/>
              </a:rPr>
              <a:t>building </a:t>
            </a:r>
            <a:r>
              <a:rPr sz="2400" spc="-20" dirty="0">
                <a:latin typeface="Calibri"/>
                <a:cs typeface="Calibri"/>
              </a:rPr>
              <a:t>dic</a:t>
            </a:r>
            <a:r>
              <a:rPr lang="en-US" sz="2400" spc="-20" dirty="0">
                <a:latin typeface="Calibri"/>
                <a:cs typeface="Calibri"/>
              </a:rPr>
              <a:t>ti</a:t>
            </a:r>
            <a:r>
              <a:rPr sz="2400" spc="-20" dirty="0">
                <a:latin typeface="Calibri"/>
                <a:cs typeface="Calibri"/>
              </a:rPr>
              <a:t>onaries </a:t>
            </a:r>
            <a:r>
              <a:rPr sz="2400" spc="-5" dirty="0">
                <a:latin typeface="Calibri"/>
                <a:cs typeface="Calibri"/>
              </a:rPr>
              <a:t>(discussed later), more  clusters typically work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80" dirty="0">
                <a:latin typeface="Calibri"/>
                <a:cs typeface="Calibri"/>
              </a:rPr>
              <a:t>be</a:t>
            </a:r>
            <a:r>
              <a:rPr lang="en-US" sz="2400" spc="-80" dirty="0">
                <a:latin typeface="Calibri"/>
                <a:cs typeface="Calibri"/>
              </a:rPr>
              <a:t>tt</a:t>
            </a:r>
            <a:r>
              <a:rPr sz="2400" spc="-80" dirty="0">
                <a:latin typeface="Calibri"/>
                <a:cs typeface="Calibri"/>
              </a:rPr>
              <a:t>er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71647" y="226534"/>
            <a:ext cx="630555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K</a:t>
            </a:r>
            <a:r>
              <a:rPr lang="en-US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-</a:t>
            </a: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Means </a:t>
            </a:r>
            <a:r>
              <a:rPr lang="en-CN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P</a:t>
            </a:r>
            <a:r>
              <a:rPr b="1" dirty="0" err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ros</a:t>
            </a:r>
            <a:r>
              <a:rPr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 and </a:t>
            </a:r>
            <a:r>
              <a:rPr lang="en-CN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C</a:t>
            </a:r>
            <a:r>
              <a:rPr b="1" dirty="0" err="1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ons</a:t>
            </a:r>
            <a:endParaRPr b="1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3000" y="1143001"/>
            <a:ext cx="4114798" cy="2819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7340" y="1024955"/>
            <a:ext cx="4645660" cy="4631524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Calibri"/>
                <a:cs typeface="Calibri"/>
              </a:rPr>
              <a:t>Pros</a:t>
            </a:r>
          </a:p>
          <a:p>
            <a:pPr marL="749300" marR="317500" lvl="1" indent="-279400">
              <a:lnSpc>
                <a:spcPct val="89500"/>
              </a:lnSpc>
              <a:spcBef>
                <a:spcPts val="395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800" dirty="0">
                <a:latin typeface="Calibri"/>
                <a:cs typeface="Calibri"/>
              </a:rPr>
              <a:t>Finds </a:t>
            </a:r>
            <a:r>
              <a:rPr sz="1800" spc="-5" dirty="0">
                <a:latin typeface="Calibri"/>
                <a:cs typeface="Calibri"/>
              </a:rPr>
              <a:t>cluster centers that minimize  </a:t>
            </a:r>
            <a:r>
              <a:rPr sz="1800" spc="-15" dirty="0">
                <a:latin typeface="Calibri"/>
                <a:cs typeface="Calibri"/>
              </a:rPr>
              <a:t>condi</a:t>
            </a:r>
            <a:r>
              <a:rPr lang="en-US" sz="1800" spc="-15" dirty="0">
                <a:latin typeface="Calibri"/>
                <a:cs typeface="Calibri"/>
              </a:rPr>
              <a:t>ti</a:t>
            </a:r>
            <a:r>
              <a:rPr sz="1800" spc="-15" dirty="0">
                <a:latin typeface="Calibri"/>
                <a:cs typeface="Calibri"/>
              </a:rPr>
              <a:t>onal </a:t>
            </a:r>
            <a:r>
              <a:rPr sz="1800" spc="-5" dirty="0">
                <a:latin typeface="Calibri"/>
                <a:cs typeface="Calibri"/>
              </a:rPr>
              <a:t>variance (good  </a:t>
            </a:r>
            <a:r>
              <a:rPr sz="1800" spc="-15" dirty="0">
                <a:latin typeface="Calibri"/>
                <a:cs typeface="Calibri"/>
              </a:rPr>
              <a:t>representa</a:t>
            </a:r>
            <a:r>
              <a:rPr lang="en-US" sz="1800" spc="-15" dirty="0">
                <a:latin typeface="Calibri"/>
                <a:cs typeface="Calibri"/>
              </a:rPr>
              <a:t>ti</a:t>
            </a:r>
            <a:r>
              <a:rPr sz="1800" spc="-15" dirty="0">
                <a:latin typeface="Calibri"/>
                <a:cs typeface="Calibri"/>
              </a:rPr>
              <a:t>on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data)</a:t>
            </a:r>
          </a:p>
          <a:p>
            <a:pPr marL="749300" lvl="1" indent="-2794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Simple </a:t>
            </a:r>
            <a:r>
              <a:rPr sz="1800" dirty="0">
                <a:latin typeface="Calibri"/>
                <a:cs typeface="Calibri"/>
              </a:rPr>
              <a:t>and fast, Easy 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implement</a:t>
            </a:r>
            <a:endParaRPr sz="1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Cons</a:t>
            </a:r>
            <a:endParaRPr sz="1800" dirty="0">
              <a:latin typeface="Calibri"/>
              <a:cs typeface="Calibri"/>
            </a:endParaRPr>
          </a:p>
          <a:p>
            <a:pPr marL="749300" lvl="1" indent="-2794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Need </a:t>
            </a:r>
            <a:r>
              <a:rPr sz="180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choose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</a:t>
            </a:r>
          </a:p>
          <a:p>
            <a:pPr marL="749300" lvl="1" indent="-2794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800" spc="-20" dirty="0">
                <a:latin typeface="Calibri"/>
                <a:cs typeface="Calibri"/>
              </a:rPr>
              <a:t>Sensi</a:t>
            </a:r>
            <a:r>
              <a:rPr lang="en-US" sz="1800" spc="-20" dirty="0">
                <a:latin typeface="Calibri"/>
                <a:cs typeface="Calibri"/>
              </a:rPr>
              <a:t>ti</a:t>
            </a:r>
            <a:r>
              <a:rPr sz="1800" spc="-20" dirty="0">
                <a:latin typeface="Calibri"/>
                <a:cs typeface="Calibri"/>
              </a:rPr>
              <a:t>ve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outliers</a:t>
            </a:r>
            <a:endParaRPr sz="1800" dirty="0">
              <a:latin typeface="Calibri"/>
              <a:cs typeface="Calibri"/>
            </a:endParaRPr>
          </a:p>
          <a:p>
            <a:pPr marL="749300" lvl="1" indent="-2794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Prone </a:t>
            </a:r>
            <a:r>
              <a:rPr sz="180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local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minima</a:t>
            </a:r>
            <a:endParaRPr sz="1800" dirty="0">
              <a:latin typeface="Calibri"/>
              <a:cs typeface="Calibri"/>
            </a:endParaRPr>
          </a:p>
          <a:p>
            <a:pPr marL="749300" marR="19050" lvl="1" indent="-279400">
              <a:lnSpc>
                <a:spcPct val="91900"/>
              </a:lnSpc>
              <a:spcBef>
                <a:spcPts val="315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All clusters have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same parameters  (e.g., distance measure </a:t>
            </a:r>
            <a:r>
              <a:rPr sz="1800" dirty="0">
                <a:latin typeface="Calibri"/>
                <a:cs typeface="Calibri"/>
              </a:rPr>
              <a:t>is </a:t>
            </a:r>
            <a:r>
              <a:rPr sz="1800" spc="-185" dirty="0">
                <a:latin typeface="Calibri"/>
                <a:cs typeface="Calibri"/>
              </a:rPr>
              <a:t>non-­‐  </a:t>
            </a:r>
            <a:r>
              <a:rPr sz="1800" spc="-20" dirty="0">
                <a:latin typeface="Calibri"/>
                <a:cs typeface="Calibri"/>
              </a:rPr>
              <a:t>adap</a:t>
            </a:r>
            <a:r>
              <a:rPr lang="en-US" sz="1800" spc="-20" dirty="0">
                <a:latin typeface="Calibri"/>
                <a:cs typeface="Calibri"/>
              </a:rPr>
              <a:t>ti</a:t>
            </a:r>
            <a:r>
              <a:rPr sz="1800" spc="-20" dirty="0">
                <a:latin typeface="Calibri"/>
                <a:cs typeface="Calibri"/>
              </a:rPr>
              <a:t>ve)</a:t>
            </a:r>
            <a:endParaRPr sz="1800" dirty="0">
              <a:latin typeface="Calibri"/>
              <a:cs typeface="Calibri"/>
            </a:endParaRPr>
          </a:p>
          <a:p>
            <a:pPr marL="749300" marR="5080" lvl="1" indent="-279400">
              <a:lnSpc>
                <a:spcPts val="1970"/>
              </a:lnSpc>
              <a:spcBef>
                <a:spcPts val="395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*Can </a:t>
            </a:r>
            <a:r>
              <a:rPr sz="1800" dirty="0">
                <a:latin typeface="Calibri"/>
                <a:cs typeface="Calibri"/>
              </a:rPr>
              <a:t>be </a:t>
            </a:r>
            <a:r>
              <a:rPr sz="1800" spc="-5" dirty="0">
                <a:latin typeface="Calibri"/>
                <a:cs typeface="Calibri"/>
              </a:rPr>
              <a:t>slow: each </a:t>
            </a:r>
            <a:r>
              <a:rPr sz="1800" spc="-20" dirty="0">
                <a:latin typeface="Calibri"/>
                <a:cs typeface="Calibri"/>
              </a:rPr>
              <a:t>itera</a:t>
            </a:r>
            <a:r>
              <a:rPr lang="en-US" sz="1800" spc="-20" dirty="0">
                <a:latin typeface="Calibri"/>
                <a:cs typeface="Calibri"/>
              </a:rPr>
              <a:t>ti</a:t>
            </a:r>
            <a:r>
              <a:rPr sz="1800" spc="-20" dirty="0">
                <a:latin typeface="Calibri"/>
                <a:cs typeface="Calibri"/>
              </a:rPr>
              <a:t>on </a:t>
            </a:r>
            <a:r>
              <a:rPr sz="1800" dirty="0">
                <a:latin typeface="Calibri"/>
                <a:cs typeface="Calibri"/>
              </a:rPr>
              <a:t>is </a:t>
            </a:r>
            <a:r>
              <a:rPr sz="1800" spc="-5" dirty="0">
                <a:latin typeface="Calibri"/>
                <a:cs typeface="Calibri"/>
              </a:rPr>
              <a:t>O(KNd)  for </a:t>
            </a:r>
            <a:r>
              <a:rPr sz="1800" dirty="0">
                <a:latin typeface="Calibri"/>
                <a:cs typeface="Calibri"/>
              </a:rPr>
              <a:t>N </a:t>
            </a:r>
            <a:r>
              <a:rPr sz="1800" spc="-75" dirty="0">
                <a:latin typeface="Calibri"/>
                <a:cs typeface="Calibri"/>
              </a:rPr>
              <a:t>d-­‐dimensional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points</a:t>
            </a:r>
            <a:endParaRPr sz="1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Usage</a:t>
            </a:r>
            <a:endParaRPr sz="18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Unsupervised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clustering</a:t>
            </a:r>
            <a:endParaRPr sz="18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Rarely used for </a:t>
            </a:r>
            <a:r>
              <a:rPr sz="1800" dirty="0">
                <a:latin typeface="Calibri"/>
                <a:cs typeface="Calibri"/>
              </a:rPr>
              <a:t>pixel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segmenta</a:t>
            </a:r>
            <a:r>
              <a:rPr lang="en-US" sz="1800" spc="-15" dirty="0">
                <a:latin typeface="Calibri"/>
                <a:cs typeface="Calibri"/>
              </a:rPr>
              <a:t>ti</a:t>
            </a:r>
            <a:r>
              <a:rPr sz="1800" spc="-15" dirty="0">
                <a:latin typeface="Calibri"/>
                <a:cs typeface="Calibri"/>
              </a:rPr>
              <a:t>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40563" y="4038600"/>
            <a:ext cx="1679573" cy="1862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05400" y="4038600"/>
            <a:ext cx="1557336" cy="1862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Outline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9609" y="1621133"/>
            <a:ext cx="7786909" cy="3153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  <a:endParaRPr lang="en-US" sz="3200" dirty="0">
              <a:solidFill>
                <a:schemeClr val="bg2">
                  <a:lumMod val="75000"/>
                </a:schemeClr>
              </a:solidFill>
            </a:endParaRPr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600" dirty="0"/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/>
              <a:t>Clustering</a:t>
            </a:r>
          </a:p>
          <a:p>
            <a:pPr marL="927100" marR="523875" lvl="1" indent="-4572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Wingdings" pitchFamily="2" charset="2"/>
              <a:buChar char="ü"/>
              <a:tabLst>
                <a:tab pos="355600" algn="l"/>
              </a:tabLst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Agglomerative</a:t>
            </a:r>
          </a:p>
          <a:p>
            <a:pPr marL="927100" marR="523875" lvl="1" indent="-4572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Wingdings" pitchFamily="2" charset="2"/>
              <a:buChar char="ü"/>
              <a:tabLst>
                <a:tab pos="355600" algn="l"/>
              </a:tabLst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K-Means</a:t>
            </a:r>
          </a:p>
          <a:p>
            <a:pPr marL="927100" marR="523875" lvl="1" indent="-4572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Wingdings" pitchFamily="2" charset="2"/>
              <a:buChar char="ü"/>
              <a:tabLst>
                <a:tab pos="355600" algn="l"/>
              </a:tabLst>
            </a:pPr>
            <a:r>
              <a:rPr lang="en-US" sz="3200" dirty="0"/>
              <a:t>Mean-Shift</a:t>
            </a:r>
          </a:p>
          <a:p>
            <a:pPr marL="1041400" marR="523875" lvl="1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200" dirty="0"/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797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The Goals of Segmentation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E268D2-D79C-1E49-88B7-E6CBD59942D2}"/>
              </a:ext>
            </a:extLst>
          </p:cNvPr>
          <p:cNvSpPr/>
          <p:nvPr/>
        </p:nvSpPr>
        <p:spPr>
          <a:xfrm>
            <a:off x="464462" y="1447800"/>
            <a:ext cx="79657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• Separate image into coherent “objects”</a:t>
            </a:r>
          </a:p>
          <a:p>
            <a:r>
              <a:rPr lang="en-US" sz="2800" dirty="0"/>
              <a:t>• Group</a:t>
            </a:r>
            <a:r>
              <a:rPr lang="zh-CN" altLang="en-US" sz="2800" dirty="0"/>
              <a:t> </a:t>
            </a:r>
            <a:r>
              <a:rPr lang="en-US" sz="2800" dirty="0"/>
              <a:t>together</a:t>
            </a:r>
            <a:r>
              <a:rPr lang="zh-CN" altLang="en-US" sz="2800" dirty="0"/>
              <a:t> </a:t>
            </a:r>
            <a:r>
              <a:rPr lang="en-US" sz="2800" dirty="0"/>
              <a:t>similar</a:t>
            </a:r>
            <a:r>
              <a:rPr lang="en-US" altLang="zh-CN" sz="2800" dirty="0"/>
              <a:t>-</a:t>
            </a:r>
            <a:r>
              <a:rPr lang="en-US" sz="2800" dirty="0"/>
              <a:t>looking</a:t>
            </a:r>
            <a:r>
              <a:rPr lang="zh-CN" altLang="en-US" sz="2800" dirty="0"/>
              <a:t> </a:t>
            </a:r>
            <a:r>
              <a:rPr lang="en-US" sz="2800" dirty="0"/>
              <a:t>pixels</a:t>
            </a:r>
            <a:r>
              <a:rPr lang="zh-CN" altLang="en-US" sz="2800" dirty="0"/>
              <a:t> </a:t>
            </a:r>
            <a:r>
              <a:rPr lang="en-US" sz="2800" dirty="0"/>
              <a:t>for</a:t>
            </a:r>
            <a:r>
              <a:rPr lang="zh-CN" altLang="en-US" sz="2800" dirty="0"/>
              <a:t> </a:t>
            </a:r>
            <a:r>
              <a:rPr lang="en-US" sz="2800" dirty="0"/>
              <a:t>efficiency</a:t>
            </a:r>
            <a:r>
              <a:rPr lang="zh-CN" altLang="en-US" sz="2800" dirty="0"/>
              <a:t> </a:t>
            </a:r>
            <a:r>
              <a:rPr lang="en-US" sz="2800" dirty="0"/>
              <a:t>of</a:t>
            </a:r>
            <a:r>
              <a:rPr lang="zh-CN" altLang="en-US" sz="2800" dirty="0"/>
              <a:t> </a:t>
            </a:r>
            <a:r>
              <a:rPr lang="en-US" sz="2800" dirty="0"/>
              <a:t>further</a:t>
            </a:r>
            <a:r>
              <a:rPr lang="zh-CN" altLang="en-US" sz="2800" dirty="0"/>
              <a:t> </a:t>
            </a:r>
            <a:r>
              <a:rPr lang="en-US" sz="2800" dirty="0"/>
              <a:t>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512F55-7224-2F4D-80A9-6E707FAA3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550" y="2979738"/>
            <a:ext cx="2120900" cy="260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F42B0E-938B-C243-A82B-B9F4F41C4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936" y="2979738"/>
            <a:ext cx="2159000" cy="260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5CE7C8-0AA6-1C4A-9203-5A8075410982}"/>
              </a:ext>
            </a:extLst>
          </p:cNvPr>
          <p:cNvSpPr/>
          <p:nvPr/>
        </p:nvSpPr>
        <p:spPr>
          <a:xfrm>
            <a:off x="1286306" y="3655874"/>
            <a:ext cx="18692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“</a:t>
            </a:r>
            <a:r>
              <a:rPr lang="en-US" sz="2400" dirty="0" err="1"/>
              <a:t>Superpixels</a:t>
            </a:r>
            <a:r>
              <a:rPr lang="en-US" sz="2400" dirty="0"/>
              <a:t>”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357685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83747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Segmentation as a Result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094B07-84DB-824C-AB12-82126BE66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531" y="1443488"/>
            <a:ext cx="6324600" cy="461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Segmentation as Clustering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E268D2-D79C-1E49-88B7-E6CBD59942D2}"/>
              </a:ext>
            </a:extLst>
          </p:cNvPr>
          <p:cNvSpPr/>
          <p:nvPr/>
        </p:nvSpPr>
        <p:spPr>
          <a:xfrm>
            <a:off x="464462" y="1447800"/>
            <a:ext cx="837473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/>
              <a:t>• Clustering: group together similar points and represent them with a single token</a:t>
            </a:r>
          </a:p>
          <a:p>
            <a:pPr algn="just"/>
            <a:endParaRPr lang="en-US" sz="2800" dirty="0"/>
          </a:p>
          <a:p>
            <a:pPr algn="just"/>
            <a:endParaRPr lang="en-US" sz="2800" dirty="0"/>
          </a:p>
          <a:p>
            <a:pPr algn="just"/>
            <a:r>
              <a:rPr lang="en-US" sz="2800" dirty="0"/>
              <a:t>Key challenges:</a:t>
            </a:r>
          </a:p>
          <a:p>
            <a:pPr marL="514350" indent="-514350" algn="just">
              <a:buAutoNum type="arabicParenBoth"/>
            </a:pPr>
            <a:r>
              <a:rPr lang="en-US" sz="2800" dirty="0"/>
              <a:t>What makes two points/patches/images similar?</a:t>
            </a:r>
          </a:p>
          <a:p>
            <a:pPr marL="514350" indent="-514350" algn="just">
              <a:buAutoNum type="arabicParenBoth"/>
            </a:pPr>
            <a:r>
              <a:rPr lang="en-US" sz="2800" dirty="0"/>
              <a:t>How do we compute an overall grouping from pairwise similarities? </a:t>
            </a:r>
          </a:p>
        </p:txBody>
      </p:sp>
    </p:spTree>
    <p:extLst>
      <p:ext uri="{BB962C8B-B14F-4D97-AF65-F5344CB8AC3E}">
        <p14:creationId xmlns:p14="http://schemas.microsoft.com/office/powerpoint/2010/main" val="210651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How Do We Cluster?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E268D2-D79C-1E49-88B7-E6CBD59942D2}"/>
              </a:ext>
            </a:extLst>
          </p:cNvPr>
          <p:cNvSpPr/>
          <p:nvPr/>
        </p:nvSpPr>
        <p:spPr>
          <a:xfrm>
            <a:off x="464461" y="1447800"/>
            <a:ext cx="837473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• Agglomerative clustering</a:t>
            </a:r>
          </a:p>
          <a:p>
            <a:pPr lvl="1"/>
            <a:r>
              <a:rPr lang="en-US" sz="2800" dirty="0"/>
              <a:t>– Start with each point as its own cluster and iteratively merge the closest clusters</a:t>
            </a:r>
          </a:p>
          <a:p>
            <a:pPr lvl="1"/>
            <a:endParaRPr lang="en-US" sz="2800" dirty="0"/>
          </a:p>
          <a:p>
            <a:r>
              <a:rPr lang="en-US" sz="2800" dirty="0"/>
              <a:t>• K-means</a:t>
            </a:r>
          </a:p>
          <a:p>
            <a:pPr lvl="1"/>
            <a:r>
              <a:rPr lang="en-US" sz="2800" dirty="0"/>
              <a:t>– Iteratively re-assign points to the nearest cluster center</a:t>
            </a:r>
          </a:p>
          <a:p>
            <a:pPr lvl="1"/>
            <a:endParaRPr lang="en-US" sz="2800" dirty="0"/>
          </a:p>
          <a:p>
            <a:r>
              <a:rPr lang="en-US" sz="2800" dirty="0"/>
              <a:t>• Mean-shift clustering</a:t>
            </a:r>
          </a:p>
          <a:p>
            <a:pPr lvl="1"/>
            <a:r>
              <a:rPr lang="en-US" sz="2800" dirty="0"/>
              <a:t>– Estimate modes of pdf</a:t>
            </a:r>
          </a:p>
        </p:txBody>
      </p:sp>
    </p:spTree>
    <p:extLst>
      <p:ext uri="{BB962C8B-B14F-4D97-AF65-F5344CB8AC3E}">
        <p14:creationId xmlns:p14="http://schemas.microsoft.com/office/powerpoint/2010/main" val="294253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General Ideas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E268D2-D79C-1E49-88B7-E6CBD59942D2}"/>
              </a:ext>
            </a:extLst>
          </p:cNvPr>
          <p:cNvSpPr/>
          <p:nvPr/>
        </p:nvSpPr>
        <p:spPr>
          <a:xfrm>
            <a:off x="381000" y="1280907"/>
            <a:ext cx="867636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• Tokens</a:t>
            </a:r>
          </a:p>
          <a:p>
            <a:pPr lvl="1"/>
            <a:r>
              <a:rPr lang="en-US" sz="2800" dirty="0"/>
              <a:t>– whatever we need to group (pixels, points, surface elements, etc.)</a:t>
            </a:r>
          </a:p>
          <a:p>
            <a:r>
              <a:rPr lang="en-US" sz="2800" dirty="0"/>
              <a:t>• Bottom up clustering</a:t>
            </a:r>
          </a:p>
          <a:p>
            <a:pPr lvl="1"/>
            <a:r>
              <a:rPr lang="en-US" sz="2800" dirty="0"/>
              <a:t>– tokens belong together because they are locally coherent</a:t>
            </a:r>
          </a:p>
          <a:p>
            <a:r>
              <a:rPr lang="en-US" sz="2800" dirty="0"/>
              <a:t>• Top down clustering</a:t>
            </a:r>
          </a:p>
          <a:p>
            <a:pPr lvl="1"/>
            <a:r>
              <a:rPr lang="en-US" sz="2800" dirty="0"/>
              <a:t>– tokens belong together because they lie on the same visual entity (object, scene…)</a:t>
            </a:r>
          </a:p>
          <a:p>
            <a:r>
              <a:rPr lang="en-US" sz="2800" dirty="0"/>
              <a:t>&gt;These two are not mutually exclusive</a:t>
            </a:r>
          </a:p>
        </p:txBody>
      </p:sp>
    </p:spTree>
    <p:extLst>
      <p:ext uri="{BB962C8B-B14F-4D97-AF65-F5344CB8AC3E}">
        <p14:creationId xmlns:p14="http://schemas.microsoft.com/office/powerpoint/2010/main" val="2024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theme/theme1.xml><?xml version="1.0" encoding="utf-8"?>
<a:theme xmlns:a="http://schemas.openxmlformats.org/drawingml/2006/main" name="模板一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模板一</Template>
  <TotalTime>4211</TotalTime>
  <Words>1660</Words>
  <Application>Microsoft Macintosh PowerPoint</Application>
  <PresentationFormat>On-screen Show (4:3)</PresentationFormat>
  <Paragraphs>344</Paragraphs>
  <Slides>42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等线</vt:lpstr>
      <vt:lpstr>隶书</vt:lpstr>
      <vt:lpstr>黑体</vt:lpstr>
      <vt:lpstr>华文新魏</vt:lpstr>
      <vt:lpstr>Arial</vt:lpstr>
      <vt:lpstr>Calibri</vt:lpstr>
      <vt:lpstr>Calibri Light</vt:lpstr>
      <vt:lpstr>Symbol</vt:lpstr>
      <vt:lpstr>Times New Roman</vt:lpstr>
      <vt:lpstr>Trebuchet MS</vt:lpstr>
      <vt:lpstr>Verdana</vt:lpstr>
      <vt:lpstr>Wingdings</vt:lpstr>
      <vt:lpstr>模板一</vt:lpstr>
      <vt:lpstr>默认设计模板</vt:lpstr>
      <vt:lpstr> Lecture 6:  Clustering and Segmentation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Segmentation: Toy Example</vt:lpstr>
      <vt:lpstr>Input image</vt:lpstr>
      <vt:lpstr>Input image</vt:lpstr>
      <vt:lpstr>PowerPoint Presentation</vt:lpstr>
      <vt:lpstr>Clustering for Summarization</vt:lpstr>
      <vt:lpstr>Clustering</vt:lpstr>
      <vt:lpstr>K-Means Clustering</vt:lpstr>
      <vt:lpstr>K-Means Clustering</vt:lpstr>
      <vt:lpstr>K-Means Clustering</vt:lpstr>
      <vt:lpstr>K-Means Clustering</vt:lpstr>
      <vt:lpstr>Segmentation as Clustering</vt:lpstr>
      <vt:lpstr>Feature Space</vt:lpstr>
      <vt:lpstr>Feature Space</vt:lpstr>
      <vt:lpstr>Feature Space</vt:lpstr>
      <vt:lpstr>Smoothing Out Cluster Assignments</vt:lpstr>
      <vt:lpstr>Segmentation as Clustering</vt:lpstr>
      <vt:lpstr>K-Means  Clustering Results</vt:lpstr>
      <vt:lpstr>K-Means  Clustering Results</vt:lpstr>
      <vt:lpstr>How to evaluate clusters?</vt:lpstr>
      <vt:lpstr>How to choose the number of  clusters?</vt:lpstr>
      <vt:lpstr>K-Means Pros and Cons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 5415 Computer Vision Fall 2004</dc:title>
  <dc:creator>Alper Yilmaz</dc:creator>
  <cp:lastModifiedBy>Su Jingyong</cp:lastModifiedBy>
  <cp:revision>356</cp:revision>
  <cp:lastPrinted>2019-11-21T05:09:00Z</cp:lastPrinted>
  <dcterms:created xsi:type="dcterms:W3CDTF">2019-05-03T08:40:00Z</dcterms:created>
  <dcterms:modified xsi:type="dcterms:W3CDTF">2022-04-24T12:10:29Z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2014-08-26T00:00:00Z</vt:filetime>
  </property>
  <property fmtid="{D5CDD505-2E9C-101B-9397-08002B2CF9AE}" pid="3" name="Creator">
    <vt:lpwstr>Acrobat PDFMaker 10.1 for PowerPoint</vt:lpwstr>
  </property>
  <property fmtid="{D5CDD505-2E9C-101B-9397-08002B2CF9AE}" pid="4" name="LastSaved">
    <vt:filetime>2019-05-03T00:00:00Z</vt:filetime>
  </property>
  <property fmtid="{D5CDD505-2E9C-101B-9397-08002B2CF9AE}" pid="5" name="KSOProductBuildVer">
    <vt:lpwstr>2052-11.1.0.9740</vt:lpwstr>
  </property>
</Properties>
</file>